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257" r:id="rId2"/>
    <p:sldId id="262" r:id="rId3"/>
    <p:sldId id="263" r:id="rId4"/>
    <p:sldId id="264" r:id="rId5"/>
    <p:sldId id="266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2684" y="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9A32BE7-F2A6-45A8-8DD9-5A103F1E7C9D}" type="datetimeFigureOut">
              <a:rPr lang="zh-CN" altLang="en-US"/>
              <a:pPr>
                <a:defRPr/>
              </a:pPr>
              <a:t>2021-6-29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EDAAA92-57CE-47F6-B0F8-23BCB5615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4414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2B45E644-93AC-4EE0-927B-07974849FB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F37CAC1B-6ED8-4A7E-89DE-EFB567B264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zh-CN" b="1">
                <a:latin typeface="华文宋体" panose="02010600040101010101" pitchFamily="2" charset="-122"/>
                <a:ea typeface="华文宋体" panose="02010600040101010101" pitchFamily="2" charset="-122"/>
              </a:rPr>
              <a:t> ~ </a:t>
            </a:r>
            <a:endParaRPr lang="zh-CN" altLang="en-US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E8AD6F7E-0E43-4F12-8890-37C6D2CEE9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66F7ABD-07CE-41C1-985A-B80E0468921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809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AAA92-57CE-47F6-B0F8-23BCB56153EE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200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4130" name="Rectangle 3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143000" y="22860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8288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23EF207-625F-4208-BE88-96098F7719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700808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64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65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6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7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8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9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0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1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2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3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4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5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6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8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9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0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1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2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3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4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5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6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7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8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9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0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1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2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3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1027" name="Group 34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33" name="Group 36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34" name="Rectangle 37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5" name="Rectangle 38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6" name="Rectangle 39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7" name="Rectangle 40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8" name="Rectangle 41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9" name="Rectangle 42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0" name="Rectangle 43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1" name="Rectangle 44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2" name="Rectangle 45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3" name="Rectangle 46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4" name="Rectangle 47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5" name="Rectangle 48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6" name="Rectangle 49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7" name="Rectangle 50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8" name="Rectangle 51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9" name="Rectangle 52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0" name="Rectangle 53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1" name="Rectangle 54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2" name="Rectangle 55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3" name="Rectangle 56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4" name="Rectangle 57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5" name="Rectangle 58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6" name="Rectangle 59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7" name="Rectangle 60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8" name="Rectangle 61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9" name="Rectangle 62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0" name="Rectangle 63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1" name="Rectangle 64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2" name="Rectangle 65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029" name="Text Box 67"/>
          <p:cNvSpPr txBox="1">
            <a:spLocks noChangeArrowheads="1"/>
          </p:cNvSpPr>
          <p:nvPr/>
        </p:nvSpPr>
        <p:spPr bwMode="auto">
          <a:xfrm>
            <a:off x="0" y="1143000"/>
            <a:ext cx="533400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kumimoji="1" lang="zh-CN" altLang="zh-CN">
              <a:latin typeface="Times New Roman" pitchFamily="18" charset="0"/>
            </a:endParaRPr>
          </a:p>
        </p:txBody>
      </p:sp>
      <p:sp>
        <p:nvSpPr>
          <p:cNvPr id="1030" name="Text Box 68"/>
          <p:cNvSpPr txBox="1">
            <a:spLocks noChangeArrowheads="1"/>
          </p:cNvSpPr>
          <p:nvPr/>
        </p:nvSpPr>
        <p:spPr bwMode="auto">
          <a:xfrm>
            <a:off x="152400" y="1066800"/>
            <a:ext cx="381000" cy="45243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dirty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东南大学专业</a:t>
            </a:r>
            <a:r>
              <a:rPr kumimoji="1" lang="zh-CN" altLang="en-US" dirty="0" smtClean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技术职务晋升成果</a:t>
            </a:r>
            <a:r>
              <a:rPr kumimoji="1" lang="zh-CN" altLang="en-US" dirty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介绍</a:t>
            </a:r>
            <a:endParaRPr kumimoji="1" lang="en-US" altLang="zh-CN" dirty="0">
              <a:solidFill>
                <a:srgbClr val="33CCFF"/>
              </a:solidFill>
              <a:latin typeface="Times New Roman" pitchFamily="18" charset="0"/>
              <a:ea typeface="仿宋_GB2312" pitchFamily="49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4724400"/>
            <a:ext cx="6565900" cy="11398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kumimoji="0" lang="zh-CN" alt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自动化学院</a:t>
            </a:r>
            <a: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/>
            </a:r>
            <a:b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</a:br>
            <a:endParaRPr lang="zh-CN" altLang="en-US" sz="3200" b="1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08400" y="3429000"/>
            <a:ext cx="2089150" cy="685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kumimoji="0" lang="zh-CN" altLang="en-US" sz="4000" dirty="0" smtClean="0">
                <a:solidFill>
                  <a:srgbClr val="FFCC00"/>
                </a:solidFill>
                <a:effectLst/>
                <a:ea typeface="黑体" pitchFamily="2" charset="-122"/>
              </a:rPr>
              <a:t>王颖</a:t>
            </a:r>
            <a:endParaRPr kumimoji="0" lang="zh-CN" altLang="en-US" sz="4000" dirty="0">
              <a:solidFill>
                <a:srgbClr val="FFCC00"/>
              </a:solidFill>
              <a:effectLst/>
              <a:ea typeface="黑体" pitchFamily="2" charset="-122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54063" y="1557338"/>
            <a:ext cx="8389937" cy="6161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400" b="1" dirty="0" smtClean="0">
                <a:latin typeface="黑体" pitchFamily="2" charset="-122"/>
                <a:ea typeface="黑体" pitchFamily="2" charset="-122"/>
              </a:rPr>
              <a:t>专业技术岗 副教授（破格） 申报</a:t>
            </a:r>
            <a:endParaRPr kumimoji="1" lang="en-US" altLang="zh-CN" sz="34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>
            <a:extLst>
              <a:ext uri="{FF2B5EF4-FFF2-40B4-BE49-F238E27FC236}">
                <a16:creationId xmlns:a16="http://schemas.microsoft.com/office/drawing/2014/main" xmlns="" id="{A96C2C82-4C4C-4955-B738-69EC766C0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6913562" cy="4667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王颖</a:t>
            </a:r>
            <a:r>
              <a:rPr lang="en-US" altLang="zh-CN" sz="2400" dirty="0" smtClean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简     历</a:t>
            </a:r>
          </a:p>
        </p:txBody>
      </p:sp>
      <p:sp>
        <p:nvSpPr>
          <p:cNvPr id="5123" name="Text Box 4">
            <a:extLst>
              <a:ext uri="{FF2B5EF4-FFF2-40B4-BE49-F238E27FC236}">
                <a16:creationId xmlns:a16="http://schemas.microsoft.com/office/drawing/2014/main" xmlns="" id="{3ACA2FE6-010C-4E22-A054-B7A0B3484E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300163"/>
            <a:ext cx="8137525" cy="452431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教育经历：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2007.9 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~ 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2011.6    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南京航空航天大学 电气工程与自动化 学士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2011.9 ~ 2014.4    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东南大学 控制理论与控制工程 硕士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2014.3 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~ 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2018.6    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东南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大学 控制理论与控制工程 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博士 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2015.9 ~ 2017.4    CSC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公派 美国阿贡国家实验室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30000"/>
              </a:spcBef>
            </a:pP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30000"/>
              </a:spcBef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工作经历：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2018.6   ~ 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现在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    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东南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大学 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自动化学院 讲师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eaLnBrk="1" hangingPunct="1"/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  </a:t>
            </a:r>
          </a:p>
          <a:p>
            <a:pPr>
              <a:spcBef>
                <a:spcPct val="20000"/>
              </a:spcBef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>
            <a:extLst>
              <a:ext uri="{FF2B5EF4-FFF2-40B4-BE49-F238E27FC236}">
                <a16:creationId xmlns:a16="http://schemas.microsoft.com/office/drawing/2014/main" xmlns="" id="{AF2BBAFB-5588-44BB-B039-3E6A5554C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705352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王颖</a:t>
            </a:r>
            <a:r>
              <a:rPr lang="en-US" altLang="zh-CN" sz="2400" dirty="0" smtClean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任现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职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以来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教学工作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A4D6A456-DBFC-49D1-91DC-9DE9F8A8D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908720"/>
            <a:ext cx="8209408" cy="5755422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本科教学：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88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课时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/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年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《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电力电子技术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》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32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课时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）、</a:t>
            </a: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《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优化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方法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（全英文）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》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48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课时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）、</a:t>
            </a: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《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运筹学与最优化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》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32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课时）</a:t>
            </a:r>
            <a:r>
              <a:rPr kumimoji="1" lang="zh-CN" altLang="en-US" sz="20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、形式与政策（</a:t>
            </a: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8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课时）</a:t>
            </a:r>
            <a:endParaRPr kumimoji="1" lang="en-US" altLang="zh-CN" sz="20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教学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竞赛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：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校青年教师授课</a:t>
            </a:r>
            <a:r>
              <a:rPr kumimoji="1" lang="zh-CN" altLang="en-US" sz="240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竞赛 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三等奖</a:t>
            </a:r>
            <a:endParaRPr kumimoji="1" lang="en-US" altLang="zh-CN" sz="2400" b="1" dirty="0" smtClean="0">
              <a:solidFill>
                <a:srgbClr val="FFFF00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教改：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校级教改项目</a:t>
            </a:r>
            <a:r>
              <a:rPr kumimoji="1" lang="en-US" altLang="zh-CN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项（负责人）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，校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级示范课改革试点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项目（第一合作人，优秀结题），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发表教改论文</a:t>
            </a:r>
            <a:r>
              <a:rPr kumimoji="1" lang="en-US" altLang="zh-CN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篇</a:t>
            </a:r>
            <a:r>
              <a:rPr kumimoji="1" lang="en-US" altLang="zh-CN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《</a:t>
            </a:r>
            <a:r>
              <a:rPr kumimoji="1" lang="zh-CN" altLang="en-US" sz="240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电气电子教学学报</a:t>
            </a:r>
            <a:r>
              <a:rPr kumimoji="1" lang="en-US" altLang="zh-CN" sz="240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》</a:t>
            </a:r>
            <a:r>
              <a:rPr kumimoji="1" lang="zh-CN" altLang="en-US" sz="240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（一作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）</a:t>
            </a:r>
            <a:endParaRPr kumimoji="1" lang="en-US" altLang="zh-CN" sz="2400" b="1" dirty="0" smtClean="0">
              <a:solidFill>
                <a:srgbClr val="FFFF00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教材：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《Optimization in Engineering》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（三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作）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人才培养：指导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SRTP 3 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项（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省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创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项，校级重大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项），本科毕设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7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名，协助指导硕士研究生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4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名，担任副导师指导博士研究生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名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班主任：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081181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班主任，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班主任考核优秀</a:t>
            </a:r>
            <a:endParaRPr kumimoji="1" lang="en-US" altLang="zh-CN" sz="2400" b="1" dirty="0" smtClean="0">
              <a:solidFill>
                <a:srgbClr val="FFFF00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284163" indent="-52388">
              <a:spcBef>
                <a:spcPct val="30000"/>
              </a:spcBef>
            </a:pP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平均绩点</a:t>
            </a:r>
            <a:r>
              <a:rPr kumimoji="1" lang="en-US" altLang="zh-CN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3.45</a:t>
            </a:r>
            <a:r>
              <a:rPr kumimoji="1" lang="zh-CN" altLang="en-US" sz="20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，校级优良学风班、校级先进班集体、校级特级团支部，入围校级红旗团支部，并被学校推荐参加江苏省“百强先锋团支部”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>
            <a:extLst>
              <a:ext uri="{FF2B5EF4-FFF2-40B4-BE49-F238E27FC236}">
                <a16:creationId xmlns:a16="http://schemas.microsoft.com/office/drawing/2014/main" xmlns="" id="{076E521C-B79A-4A97-9886-694F097E4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王颖</a:t>
            </a:r>
            <a:r>
              <a:rPr lang="en-US" altLang="zh-CN" sz="2400" dirty="0" smtClean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现职以来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科研工作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923928" y="879103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研究方向</a:t>
            </a:r>
            <a:endParaRPr lang="en-US" sz="2400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976292" y="1293108"/>
            <a:ext cx="7628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多种新型电力资源（风电、储能、电动汽车等）接入电网的背景下，研究电力系统的经济安全运行</a:t>
            </a:r>
            <a:endParaRPr lang="en-US" sz="24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827088" y="4139097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FF00"/>
                </a:solidFill>
              </a:rPr>
              <a:t>到款总经费</a:t>
            </a:r>
            <a:r>
              <a:rPr lang="zh-CN" altLang="en-US" sz="2400" b="1" dirty="0">
                <a:solidFill>
                  <a:srgbClr val="FFFF00"/>
                </a:solidFill>
              </a:rPr>
              <a:t>（</a:t>
            </a:r>
            <a:r>
              <a:rPr lang="zh-CN" altLang="en-US" sz="2400" b="1" dirty="0" smtClean="0">
                <a:solidFill>
                  <a:srgbClr val="FFFF00"/>
                </a:solidFill>
              </a:rPr>
              <a:t>主持）</a:t>
            </a:r>
            <a:r>
              <a:rPr lang="en-US" altLang="zh-CN" sz="2400" b="1" dirty="0" smtClean="0">
                <a:solidFill>
                  <a:srgbClr val="FFFF00"/>
                </a:solidFill>
              </a:rPr>
              <a:t>: 199</a:t>
            </a:r>
            <a:r>
              <a:rPr lang="zh-CN" altLang="en-US" sz="2400" b="1" dirty="0" smtClean="0">
                <a:solidFill>
                  <a:srgbClr val="FFFF00"/>
                </a:solidFill>
              </a:rPr>
              <a:t>万元  </a:t>
            </a:r>
            <a:r>
              <a:rPr lang="zh-CN" altLang="en-US" sz="2400" b="1" dirty="0" smtClean="0"/>
              <a:t>年均：</a:t>
            </a:r>
            <a:r>
              <a:rPr lang="en-US" altLang="zh-CN" sz="2400" b="1" dirty="0" smtClean="0"/>
              <a:t>67</a:t>
            </a:r>
            <a:r>
              <a:rPr lang="zh-CN" altLang="en-US" sz="2400" b="1" dirty="0" smtClean="0"/>
              <a:t>万元</a:t>
            </a:r>
            <a:endParaRPr lang="en-US" sz="24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967986" y="2642391"/>
            <a:ext cx="342929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主持 国自然青基</a:t>
            </a:r>
            <a:r>
              <a:rPr lang="en-US" altLang="zh-CN" sz="2000" b="1" dirty="0" smtClean="0"/>
              <a:t>1</a:t>
            </a:r>
            <a:r>
              <a:rPr lang="zh-CN" altLang="en-US" sz="2000" b="1" dirty="0" smtClean="0"/>
              <a:t>项</a:t>
            </a:r>
            <a:endParaRPr lang="en-US" altLang="zh-CN" sz="2000" b="1" dirty="0" smtClean="0"/>
          </a:p>
          <a:p>
            <a:r>
              <a:rPr lang="en-US" altLang="zh-CN" b="1" dirty="0"/>
              <a:t> </a:t>
            </a:r>
            <a:r>
              <a:rPr lang="en-US" altLang="zh-CN" b="1" dirty="0" smtClean="0"/>
              <a:t>  </a:t>
            </a:r>
            <a:r>
              <a:rPr lang="zh-CN" altLang="en-US" b="1" dirty="0" smtClean="0"/>
              <a:t>适应</a:t>
            </a:r>
            <a:r>
              <a:rPr lang="zh-CN" altLang="en-US" b="1" dirty="0"/>
              <a:t>新型调频资源的柔性调频服务及其调度方法</a:t>
            </a:r>
            <a:r>
              <a:rPr lang="zh-CN" altLang="en-US" b="1" dirty="0" smtClean="0"/>
              <a:t>研究</a:t>
            </a:r>
            <a:endParaRPr lang="en-US" altLang="zh-CN" b="1" dirty="0" smtClean="0"/>
          </a:p>
          <a:p>
            <a:r>
              <a:rPr lang="zh-CN" altLang="en-US" sz="2000" b="1" dirty="0" smtClean="0"/>
              <a:t>参与 国自然面上</a:t>
            </a:r>
            <a:r>
              <a:rPr lang="en-US" altLang="zh-CN" sz="2000" b="1" dirty="0" smtClean="0"/>
              <a:t>2</a:t>
            </a:r>
            <a:r>
              <a:rPr lang="zh-CN" altLang="en-US" sz="2000" b="1" dirty="0" smtClean="0"/>
              <a:t>项 （排名</a:t>
            </a:r>
            <a:r>
              <a:rPr lang="en-US" altLang="zh-CN" sz="2000" b="1" dirty="0" smtClean="0"/>
              <a:t>3</a:t>
            </a:r>
            <a:r>
              <a:rPr lang="zh-CN" altLang="en-US" sz="2000" b="1" dirty="0" smtClean="0"/>
              <a:t>）</a:t>
            </a:r>
            <a:endParaRPr lang="en-US" sz="20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1475656" y="2124105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主持纵向课题</a:t>
            </a:r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项 </a:t>
            </a:r>
            <a:endParaRPr lang="en-US" sz="24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4788272" y="2670837"/>
            <a:ext cx="41493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主持 南瑞集团（</a:t>
            </a:r>
            <a:r>
              <a:rPr lang="en-US" altLang="zh-CN" sz="2000" b="1" dirty="0" smtClean="0"/>
              <a:t>115</a:t>
            </a:r>
            <a:r>
              <a:rPr lang="zh-CN" altLang="en-US" sz="2000" b="1" dirty="0" smtClean="0"/>
              <a:t>万）</a:t>
            </a:r>
            <a:endParaRPr lang="en-US" altLang="zh-CN" sz="2000" b="1" dirty="0" smtClean="0"/>
          </a:p>
          <a:p>
            <a:r>
              <a:rPr lang="zh-CN" altLang="en-US" sz="2000" b="1" dirty="0" smtClean="0"/>
              <a:t>主持 中国电力科学研究院（</a:t>
            </a:r>
            <a:r>
              <a:rPr lang="en-US" altLang="zh-CN" sz="2000" b="1" dirty="0" smtClean="0"/>
              <a:t>48</a:t>
            </a:r>
            <a:r>
              <a:rPr lang="zh-CN" altLang="en-US" sz="2000" b="1" dirty="0" smtClean="0"/>
              <a:t>万）</a:t>
            </a:r>
            <a:endParaRPr lang="en-US" altLang="zh-CN" sz="2000" b="1" dirty="0" smtClean="0"/>
          </a:p>
          <a:p>
            <a:r>
              <a:rPr lang="zh-CN" altLang="en-US" sz="2000" b="1" dirty="0" smtClean="0"/>
              <a:t>主持 其他（</a:t>
            </a:r>
            <a:r>
              <a:rPr lang="en-US" altLang="zh-CN" sz="2000" b="1" dirty="0" smtClean="0"/>
              <a:t>12</a:t>
            </a:r>
            <a:r>
              <a:rPr lang="zh-CN" altLang="en-US" sz="2000" b="1" dirty="0" smtClean="0"/>
              <a:t>万）</a:t>
            </a:r>
            <a:endParaRPr lang="en-US" sz="2000" b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5247158" y="2118712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FF00"/>
                </a:solidFill>
              </a:rPr>
              <a:t>主持横向课题</a:t>
            </a:r>
            <a:r>
              <a:rPr lang="en-US" altLang="zh-CN" sz="2400" b="1" dirty="0" smtClean="0">
                <a:solidFill>
                  <a:srgbClr val="FFFF00"/>
                </a:solidFill>
              </a:rPr>
              <a:t>7</a:t>
            </a:r>
            <a:r>
              <a:rPr lang="zh-CN" altLang="en-US" sz="2400" b="1" dirty="0" smtClean="0">
                <a:solidFill>
                  <a:srgbClr val="FFFF00"/>
                </a:solidFill>
              </a:rPr>
              <a:t>项 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27088" y="2130901"/>
            <a:ext cx="3744912" cy="1861114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5" name="矩形 14"/>
          <p:cNvSpPr/>
          <p:nvPr/>
        </p:nvSpPr>
        <p:spPr>
          <a:xfrm>
            <a:off x="4788272" y="2130900"/>
            <a:ext cx="4032200" cy="1884051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8" name="矩形 17"/>
          <p:cNvSpPr/>
          <p:nvPr/>
        </p:nvSpPr>
        <p:spPr>
          <a:xfrm>
            <a:off x="683320" y="4586609"/>
            <a:ext cx="8280920" cy="2271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发表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SCI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论文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6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篇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一</a:t>
            </a:r>
            <a:r>
              <a:rPr kumimoji="1" lang="zh-CN" altLang="en-US" sz="240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作</a:t>
            </a:r>
            <a:r>
              <a:rPr kumimoji="1" lang="en-US" altLang="zh-CN" sz="240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4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篇（含</a:t>
            </a:r>
            <a:r>
              <a:rPr kumimoji="1" lang="en-US" altLang="zh-CN" sz="240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IEEE Trans. Power </a:t>
            </a:r>
            <a:r>
              <a:rPr kumimoji="1" lang="en-US" altLang="zh-CN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Systems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，满足</a:t>
            </a:r>
            <a:r>
              <a:rPr kumimoji="1" lang="en-US" altLang="zh-CN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A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类破格条件），累计影响因子</a:t>
            </a:r>
            <a:r>
              <a:rPr kumimoji="1" lang="en-US" altLang="zh-CN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16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（满足</a:t>
            </a:r>
            <a:r>
              <a:rPr kumimoji="1" lang="en-US" altLang="zh-CN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B</a:t>
            </a:r>
            <a:r>
              <a:rPr kumimoji="1" lang="zh-CN" altLang="en-US" sz="2400" b="1" dirty="0" smtClean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类破格条件）</a:t>
            </a:r>
            <a:endParaRPr kumimoji="1" lang="en-US" altLang="zh-CN" sz="2400" b="1" dirty="0" smtClean="0">
              <a:solidFill>
                <a:srgbClr val="FFFF00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另有通讯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篇，二作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篇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kumimoji="1" lang="en-US" altLang="zh-CN" sz="240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2020</a:t>
            </a:r>
            <a:r>
              <a:rPr kumimoji="1" lang="zh-CN" altLang="en-US" sz="2400" b="1" dirty="0">
                <a:solidFill>
                  <a:srgbClr val="FFFF00"/>
                </a:solidFill>
                <a:latin typeface="华文宋体" panose="02010600040101010101" pitchFamily="2" charset="-122"/>
                <a:ea typeface="华文宋体" panose="02010600040101010101" pitchFamily="2" charset="-122"/>
              </a:rPr>
              <a:t>年 中国电机工程学会 优秀论文奖 二等奖 </a:t>
            </a:r>
            <a:endParaRPr kumimoji="1" lang="en-US" altLang="zh-CN" sz="2400" b="1" dirty="0">
              <a:solidFill>
                <a:srgbClr val="FFFF00"/>
              </a:solidFill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lvl="1">
              <a:spcBef>
                <a:spcPct val="30000"/>
              </a:spcBef>
            </a:pP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（全国一、二等奖共计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40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名）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2C82CCEF-5369-4202-8CB7-F7B145AD4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王颖</a:t>
            </a:r>
            <a:r>
              <a:rPr lang="en-US" altLang="zh-CN" sz="2400" dirty="0" smtClean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其他亮点工作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A4D6A456-DBFC-49D1-91DC-9DE9F8A8D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088" y="2204864"/>
            <a:ext cx="4195960" cy="1902059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08088" y="908720"/>
            <a:ext cx="3468074" cy="6691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Ø"/>
              <a:tabLst>
                <a:tab pos="2147888" algn="l"/>
              </a:tabLst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向世界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资源研究所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（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WRI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）提供咨询服务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，与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WRI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、国家发改委共同完成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报告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《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中国电动汽车与电网协同的路线图与政策建议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》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（三作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）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担任复杂系统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测量与控制教育部重点实验室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秘书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担任机关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与系统工程学科党支部副书记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入选“东南大学至善青年学者” （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B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类）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ts val="600"/>
              </a:spcBef>
              <a:spcAft>
                <a:spcPts val="1000"/>
              </a:spcAft>
              <a:buFont typeface="Wingdings" panose="05000000000000000000" pitchFamily="2" charset="2"/>
              <a:buChar char="Ø"/>
              <a:tabLst>
                <a:tab pos="2147888" algn="l"/>
              </a:tabLst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908720"/>
            <a:ext cx="4520485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43091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1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514</Words>
  <Application>Microsoft Office PowerPoint</Application>
  <PresentationFormat>全屏显示(4:3)</PresentationFormat>
  <Paragraphs>48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仿宋_GB2312</vt:lpstr>
      <vt:lpstr>黑体</vt:lpstr>
      <vt:lpstr>华文宋体</vt:lpstr>
      <vt:lpstr>宋体</vt:lpstr>
      <vt:lpstr>Arial</vt:lpstr>
      <vt:lpstr>Calibri</vt:lpstr>
      <vt:lpstr>Symbol</vt:lpstr>
      <vt:lpstr>Times New Roman</vt:lpstr>
      <vt:lpstr>Wingdings</vt:lpstr>
      <vt:lpstr>1</vt:lpstr>
      <vt:lpstr>自动化学院 </vt:lpstr>
      <vt:lpstr>PowerPoint 演示文稿</vt:lpstr>
      <vt:lpstr>PowerPoint 演示文稿</vt:lpstr>
      <vt:lpstr>PowerPoint 演示文稿</vt:lpstr>
      <vt:lpstr>PowerPoint 演示文稿</vt:lpstr>
    </vt:vector>
  </TitlesOfParts>
  <Company>doem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北京工业大学</dc:title>
  <dc:creator>nsfc</dc:creator>
  <cp:lastModifiedBy>陈晓华</cp:lastModifiedBy>
  <cp:revision>59</cp:revision>
  <dcterms:created xsi:type="dcterms:W3CDTF">2006-07-18T00:09:42Z</dcterms:created>
  <dcterms:modified xsi:type="dcterms:W3CDTF">2021-06-29T01:51:35Z</dcterms:modified>
</cp:coreProperties>
</file>