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sldIdLst>
    <p:sldId id="257" r:id="rId2"/>
    <p:sldId id="262" r:id="rId3"/>
    <p:sldId id="263" r:id="rId4"/>
    <p:sldId id="264" r:id="rId5"/>
    <p:sldId id="266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1959" autoAdjust="0"/>
  </p:normalViewPr>
  <p:slideViewPr>
    <p:cSldViewPr>
      <p:cViewPr varScale="1">
        <p:scale>
          <a:sx n="90" d="100"/>
          <a:sy n="90" d="100"/>
        </p:scale>
        <p:origin x="9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2684" y="5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9A32BE7-F2A6-45A8-8DD9-5A103F1E7C9D}" type="datetimeFigureOut">
              <a:rPr lang="zh-CN" altLang="en-US"/>
              <a:pPr>
                <a:defRPr/>
              </a:pPr>
              <a:t>2021-6-29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EDAAA92-57CE-47F6-B0F8-23BCB5615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373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xmlns="" id="{2B45E644-93AC-4EE0-927B-07974849FB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xmlns="" id="{F37CAC1B-6ED8-4A7E-89DE-EFB567B264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zh-CN" b="1">
                <a:latin typeface="华文宋体" panose="02010600040101010101" pitchFamily="2" charset="-122"/>
                <a:ea typeface="华文宋体" panose="02010600040101010101" pitchFamily="2" charset="-122"/>
              </a:rPr>
              <a:t> ~ </a:t>
            </a:r>
            <a:endParaRPr lang="zh-CN" altLang="en-US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xmlns="" id="{E8AD6F7E-0E43-4F12-8890-37C6D2CEE9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166F7ABD-07CE-41C1-985A-B80E0468921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748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4130" name="Rectangle 34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1143000" y="22860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131" name="Rectangle 35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8288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923EF207-625F-4208-BE88-96098F77197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700808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685800" cy="6854825"/>
            <a:chOff x="0" y="0"/>
            <a:chExt cx="684" cy="431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64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1065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6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7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8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9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0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1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2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3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4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5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6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8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9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0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1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2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3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4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5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6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7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8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9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0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1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2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3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grpSp>
        <p:nvGrpSpPr>
          <p:cNvPr id="1027" name="Group 34"/>
          <p:cNvGrpSpPr>
            <a:grpSpLocks/>
          </p:cNvGrpSpPr>
          <p:nvPr/>
        </p:nvGrpSpPr>
        <p:grpSpPr bwMode="auto">
          <a:xfrm>
            <a:off x="0" y="0"/>
            <a:ext cx="685800" cy="6854825"/>
            <a:chOff x="0" y="0"/>
            <a:chExt cx="684" cy="4318"/>
          </a:xfrm>
        </p:grpSpPr>
        <p:sp>
          <p:nvSpPr>
            <p:cNvPr id="3107" name="Rectangle 35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33" name="Group 36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1034" name="Rectangle 37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5" name="Rectangle 38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6" name="Rectangle 39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7" name="Rectangle 40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8" name="Rectangle 41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9" name="Rectangle 42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0" name="Rectangle 43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1" name="Rectangle 44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2" name="Rectangle 45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3" name="Rectangle 46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4" name="Rectangle 47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5" name="Rectangle 48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6" name="Rectangle 49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7" name="Rectangle 50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8" name="Rectangle 51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9" name="Rectangle 52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0" name="Rectangle 53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1" name="Rectangle 54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2" name="Rectangle 55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3" name="Rectangle 56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4" name="Rectangle 57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5" name="Rectangle 58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6" name="Rectangle 59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7" name="Rectangle 60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8" name="Rectangle 61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9" name="Rectangle 62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0" name="Rectangle 63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1" name="Rectangle 64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2" name="Rectangle 65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029" name="Text Box 67"/>
          <p:cNvSpPr txBox="1">
            <a:spLocks noChangeArrowheads="1"/>
          </p:cNvSpPr>
          <p:nvPr/>
        </p:nvSpPr>
        <p:spPr bwMode="auto">
          <a:xfrm>
            <a:off x="0" y="1143000"/>
            <a:ext cx="533400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kumimoji="1" lang="zh-CN" altLang="zh-CN">
              <a:latin typeface="Times New Roman" pitchFamily="18" charset="0"/>
            </a:endParaRPr>
          </a:p>
        </p:txBody>
      </p:sp>
      <p:sp>
        <p:nvSpPr>
          <p:cNvPr id="1030" name="Text Box 68"/>
          <p:cNvSpPr txBox="1">
            <a:spLocks noChangeArrowheads="1"/>
          </p:cNvSpPr>
          <p:nvPr/>
        </p:nvSpPr>
        <p:spPr bwMode="auto">
          <a:xfrm>
            <a:off x="152400" y="1066800"/>
            <a:ext cx="381000" cy="452431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dirty="0">
                <a:solidFill>
                  <a:srgbClr val="33CCFF"/>
                </a:solidFill>
                <a:latin typeface="Times New Roman" pitchFamily="18" charset="0"/>
                <a:ea typeface="仿宋_GB2312" pitchFamily="49" charset="-122"/>
              </a:rPr>
              <a:t>东南大学专业技术职务晋升成果介绍</a:t>
            </a:r>
            <a:endParaRPr kumimoji="1" lang="en-US" altLang="zh-CN" dirty="0">
              <a:solidFill>
                <a:srgbClr val="33CCFF"/>
              </a:solidFill>
              <a:latin typeface="Times New Roman" pitchFamily="18" charset="0"/>
              <a:ea typeface="仿宋_GB2312" pitchFamily="49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8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4724400"/>
            <a:ext cx="6565900" cy="11398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kumimoji="0" lang="zh-CN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自动化学院</a:t>
            </a:r>
            <a:br>
              <a:rPr kumimoji="0" lang="zh-CN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</a:br>
            <a:endParaRPr lang="zh-CN" altLang="en-US" sz="3200" b="1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08400" y="3429000"/>
            <a:ext cx="2089150" cy="685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kumimoji="0" lang="zh-CN" altLang="en-US" sz="4000" dirty="0">
                <a:solidFill>
                  <a:srgbClr val="FFCC00"/>
                </a:solidFill>
                <a:effectLst/>
                <a:ea typeface="黑体" pitchFamily="2" charset="-122"/>
              </a:rPr>
              <a:t>李骏扬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54063" y="1557338"/>
            <a:ext cx="8389937" cy="6161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3400" b="1" dirty="0">
                <a:latin typeface="黑体" pitchFamily="2" charset="-122"/>
                <a:ea typeface="黑体" pitchFamily="2" charset="-122"/>
              </a:rPr>
              <a:t>专业技术岗 副教授 申报</a:t>
            </a:r>
            <a:endParaRPr kumimoji="1" lang="en-US" altLang="zh-CN" sz="3400" b="1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>
            <a:extLst>
              <a:ext uri="{FF2B5EF4-FFF2-40B4-BE49-F238E27FC236}">
                <a16:creationId xmlns:a16="http://schemas.microsoft.com/office/drawing/2014/main" xmlns="" id="{A96C2C82-4C4C-4955-B738-69EC766C0F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6913562" cy="4667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李骏扬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自动化学院</a:t>
            </a:r>
            <a:r>
              <a:rPr lang="en-US" altLang="zh-CN" sz="24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	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简     历</a:t>
            </a:r>
          </a:p>
        </p:txBody>
      </p:sp>
      <p:sp>
        <p:nvSpPr>
          <p:cNvPr id="5123" name="Text Box 4">
            <a:extLst>
              <a:ext uri="{FF2B5EF4-FFF2-40B4-BE49-F238E27FC236}">
                <a16:creationId xmlns:a16="http://schemas.microsoft.com/office/drawing/2014/main" xmlns="" id="{3ACA2FE6-010C-4E22-A054-B7A0B3484E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300163"/>
            <a:ext cx="8137525" cy="3994940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0000"/>
              </a:spcBef>
              <a:tabLst>
                <a:tab pos="2147888" algn="l"/>
                <a:tab pos="3676650" algn="l"/>
                <a:tab pos="5559425" algn="l"/>
              </a:tabLst>
            </a:pP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1998 ~ 2002    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　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东南大学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自动控制系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本科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ct val="30000"/>
              </a:spcBef>
              <a:tabLst>
                <a:tab pos="2147888" algn="l"/>
                <a:tab pos="3676650" algn="l"/>
                <a:tab pos="5559425" algn="l"/>
              </a:tabLst>
            </a:pP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2002 ~ 2004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东南大学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软件学院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硕士研究生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ct val="30000"/>
              </a:spcBef>
              <a:tabLst>
                <a:tab pos="2147888" algn="l"/>
                <a:tab pos="3676650" algn="l"/>
                <a:tab pos="5559425" algn="l"/>
              </a:tabLst>
            </a:pP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2006 ~ 2014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东南大学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自动化学院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博士研究生</a:t>
            </a:r>
            <a:endParaRPr kumimoji="1" lang="zh-CN" altLang="en-US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eaLnBrk="1" hangingPunct="1">
              <a:spcBef>
                <a:spcPct val="30000"/>
              </a:spcBef>
              <a:tabLst>
                <a:tab pos="2147888" algn="l"/>
                <a:tab pos="3676650" algn="l"/>
                <a:tab pos="5559425" algn="l"/>
              </a:tabLst>
            </a:pPr>
            <a:endParaRPr kumimoji="1" lang="en-US" altLang="zh-CN" sz="16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ct val="30000"/>
              </a:spcBef>
              <a:tabLst>
                <a:tab pos="2147888" algn="l"/>
                <a:tab pos="3676650" algn="l"/>
                <a:tab pos="5559425" algn="l"/>
              </a:tabLst>
            </a:pP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2002 ~ 2006    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　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东南大学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自动控制系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政治辅导员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ct val="30000"/>
              </a:spcBef>
              <a:tabLst>
                <a:tab pos="2147888" algn="l"/>
                <a:tab pos="3676650" algn="l"/>
                <a:tab pos="5559425" algn="l"/>
              </a:tabLst>
            </a:pP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2006 ~ 2008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东南大学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自动化学院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教师（助教）</a:t>
            </a: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ct val="30000"/>
              </a:spcBef>
              <a:tabLst>
                <a:tab pos="2147888" algn="l"/>
                <a:tab pos="3676650" algn="l"/>
                <a:tab pos="5559425" algn="l"/>
              </a:tabLst>
            </a:pP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2008 ~   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今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东南大学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自动化学院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	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教师（讲师）</a:t>
            </a:r>
            <a:endParaRPr kumimoji="1" lang="zh-CN" altLang="en-US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eaLnBrk="1" hangingPunct="1"/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            </a:t>
            </a:r>
          </a:p>
          <a:p>
            <a:pPr>
              <a:spcBef>
                <a:spcPct val="20000"/>
              </a:spcBef>
            </a:pP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>
            <a:extLst>
              <a:ext uri="{FF2B5EF4-FFF2-40B4-BE49-F238E27FC236}">
                <a16:creationId xmlns:a16="http://schemas.microsoft.com/office/drawing/2014/main" xmlns="" id="{AF2BBAFB-5588-44BB-B039-3E6A5554C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705352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李骏扬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自动化学院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	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任现职以来教学工作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xmlns="" id="{A4D6A456-DBFC-49D1-91DC-9DE9F8A8DA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812313"/>
            <a:ext cx="8353424" cy="6176050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kumimoji="1" lang="zh-CN" altLang="en-US" sz="1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必须说明</a:t>
            </a:r>
            <a:r>
              <a:rPr lang="zh-CN" altLang="en-US" sz="1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任现职</a:t>
            </a:r>
            <a:r>
              <a:rPr kumimoji="1" lang="zh-CN" altLang="en-US" sz="1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以来授课工作量</a:t>
            </a:r>
            <a:endParaRPr kumimoji="1" lang="en-US" altLang="zh-CN" sz="12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ts val="400"/>
              </a:spcBef>
              <a:tabLst>
                <a:tab pos="8159750" algn="r"/>
              </a:tabLst>
            </a:pP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【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授课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】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计算机程序设计</a:t>
            </a: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（自动化学院、吴健雄学院）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等课程，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&gt; 280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课时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/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年</a:t>
            </a:r>
            <a:endParaRPr kumimoji="1" lang="en-US" altLang="zh-CN" sz="2000" dirty="0">
              <a:latin typeface="黑体" panose="02010609060101010101" pitchFamily="49" charset="-122"/>
              <a:ea typeface="黑体" panose="02010609060101010101" pitchFamily="49" charset="-122"/>
              <a:sym typeface="Symbol" panose="05050102010706020507" pitchFamily="18" charset="2"/>
            </a:endParaRPr>
          </a:p>
          <a:p>
            <a:pPr>
              <a:spcBef>
                <a:spcPts val="400"/>
              </a:spcBef>
              <a:tabLst>
                <a:tab pos="8159750" algn="r"/>
              </a:tabLst>
            </a:pP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【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历程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】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十年教改，一切为学生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	</a:t>
            </a:r>
            <a:r>
              <a:rPr kumimoji="1" lang="zh-CN" altLang="en-US" sz="1400" dirty="0">
                <a:solidFill>
                  <a:schemeClr val="accent1">
                    <a:lumMod val="40000"/>
                    <a:lumOff val="6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（</a:t>
            </a:r>
            <a:r>
              <a:rPr kumimoji="1" lang="en-US" altLang="zh-CN" sz="1400" dirty="0">
                <a:solidFill>
                  <a:schemeClr val="accent1">
                    <a:lumMod val="40000"/>
                    <a:lumOff val="6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2011</a:t>
            </a:r>
            <a:r>
              <a:rPr kumimoji="1" lang="zh-CN" altLang="en-US" sz="1400" spc="-600" dirty="0">
                <a:solidFill>
                  <a:schemeClr val="accent1">
                    <a:lumMod val="40000"/>
                    <a:lumOff val="6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，</a:t>
            </a:r>
            <a:r>
              <a:rPr kumimoji="1" lang="zh-CN" altLang="en-US" sz="1400" dirty="0">
                <a:solidFill>
                  <a:schemeClr val="accent1">
                    <a:lumMod val="40000"/>
                    <a:lumOff val="6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课程组在全校率先启动计算机语言项目教学改革）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/>
            </a:r>
            <a:b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</a:br>
            <a:r>
              <a:rPr kumimoji="1" lang="zh-CN" altLang="en-US" sz="16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          夯实基础，强调实践，面向工程 </a:t>
            </a:r>
            <a:r>
              <a:rPr kumimoji="1" lang="en-US" altLang="zh-CN" sz="16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—— </a:t>
            </a:r>
            <a:r>
              <a:rPr kumimoji="1" lang="zh-CN" altLang="en-US" sz="16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学生评价课程：辛苦并快乐着</a:t>
            </a:r>
            <a:endParaRPr kumimoji="1" lang="en-US" altLang="zh-CN" sz="1600" dirty="0">
              <a:solidFill>
                <a:srgbClr val="FFC000"/>
              </a:solidFill>
              <a:latin typeface="黑体" panose="02010609060101010101" pitchFamily="49" charset="-122"/>
              <a:ea typeface="黑体" panose="02010609060101010101" pitchFamily="49" charset="-122"/>
              <a:sym typeface="Symbol" panose="05050102010706020507" pitchFamily="18" charset="2"/>
            </a:endParaRPr>
          </a:p>
          <a:p>
            <a:pPr>
              <a:spcBef>
                <a:spcPts val="400"/>
              </a:spcBef>
              <a:tabLst>
                <a:tab pos="8159750" algn="r"/>
              </a:tabLst>
            </a:pP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【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成果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】</a:t>
            </a:r>
            <a:r>
              <a:rPr kumimoji="1" lang="zh-CN" altLang="en-US" sz="2000" b="1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首批国家级线上线下混合式一流课程</a:t>
            </a:r>
            <a:r>
              <a:rPr kumimoji="1" lang="en-US" altLang="zh-CN" sz="2000" b="1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	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（</a:t>
            </a:r>
            <a:r>
              <a:rPr kumimoji="1" lang="zh-CN" altLang="en-US" sz="1400" dirty="0">
                <a:solidFill>
                  <a:schemeClr val="accent1">
                    <a:lumMod val="40000"/>
                    <a:lumOff val="6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东大唯一讲师牵头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，独立申报）</a:t>
            </a:r>
            <a:r>
              <a:rPr kumimoji="1"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/>
            </a:r>
            <a:br>
              <a:rPr kumimoji="1"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</a:b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江苏省教学成果一等奖　　</a:t>
            </a:r>
            <a:r>
              <a:rPr kumimoji="1" lang="zh-CN" altLang="en-US" sz="300" baseline="-25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 </a:t>
            </a:r>
            <a:r>
              <a:rPr kumimoji="1" lang="en-US" altLang="zh-CN" sz="300" baseline="-25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	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（排名第二）</a:t>
            </a:r>
            <a:r>
              <a:rPr kumimoji="1"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/>
            </a:r>
            <a:br>
              <a:rPr kumimoji="1"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</a:br>
            <a:r>
              <a:rPr kumimoji="1" lang="zh-CN" altLang="en-US" sz="14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 </a:t>
            </a:r>
            <a:r>
              <a:rPr kumimoji="1" lang="zh-CN" altLang="en-US" sz="16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         </a:t>
            </a: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校课程思政优秀示范课程、疫情期间校优秀教学案例</a:t>
            </a:r>
            <a:r>
              <a:rPr kumimoji="1" lang="en-US" altLang="zh-CN" sz="16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	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（</a:t>
            </a:r>
            <a:r>
              <a:rPr kumimoji="1" lang="zh-CN" altLang="en-US" sz="1400" dirty="0">
                <a:solidFill>
                  <a:schemeClr val="accent1">
                    <a:lumMod val="40000"/>
                    <a:lumOff val="6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教发主页、东大官微推宣）</a:t>
            </a:r>
            <a:r>
              <a:rPr kumimoji="1" lang="en-US" altLang="zh-CN" sz="1400" dirty="0">
                <a:solidFill>
                  <a:schemeClr val="accent1">
                    <a:lumMod val="40000"/>
                    <a:lumOff val="6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/>
            </a:r>
            <a:br>
              <a:rPr kumimoji="1" lang="en-US" altLang="zh-CN" sz="1400" dirty="0">
                <a:solidFill>
                  <a:schemeClr val="accent1">
                    <a:lumMod val="40000"/>
                    <a:lumOff val="6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</a:br>
            <a:r>
              <a:rPr kumimoji="1" lang="zh-CN" altLang="en-US" sz="16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　东南大学“吾爱吾师”校十大最受欢迎教师、院系最受欢迎教师</a:t>
            </a:r>
            <a:r>
              <a:rPr kumimoji="1" lang="en-US" altLang="zh-CN" sz="16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/>
            </a:r>
            <a:br>
              <a:rPr kumimoji="1" lang="en-US" altLang="zh-CN" sz="16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</a:b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　东南大学教学二等奖（</a:t>
            </a:r>
            <a:r>
              <a:rPr kumimoji="1" lang="en-US" altLang="zh-CN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07</a:t>
            </a: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、</a:t>
            </a:r>
            <a:r>
              <a:rPr kumimoji="1" lang="en-US" altLang="zh-CN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11</a:t>
            </a: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、</a:t>
            </a:r>
            <a:r>
              <a:rPr kumimoji="1" lang="en-US" altLang="zh-CN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14</a:t>
            </a: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）、中泰国立奖教金、陶行知奖教金</a:t>
            </a:r>
            <a:r>
              <a:rPr kumimoji="1" lang="en-US" altLang="zh-CN" sz="1400" dirty="0">
                <a:solidFill>
                  <a:schemeClr val="accent1">
                    <a:lumMod val="40000"/>
                    <a:lumOff val="6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	</a:t>
            </a:r>
          </a:p>
          <a:p>
            <a:pPr>
              <a:spcBef>
                <a:spcPts val="400"/>
              </a:spcBef>
              <a:tabLst>
                <a:tab pos="8159750" algn="r"/>
              </a:tabLst>
            </a:pP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【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竞赛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】</a:t>
            </a:r>
            <a:r>
              <a:rPr kumimoji="1" lang="zh-CN" altLang="en-US" sz="2000" b="1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全国首届教师教学创新大赛江苏省特等奖</a:t>
            </a:r>
            <a:r>
              <a:rPr kumimoji="1" lang="en-US" altLang="zh-CN" sz="20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/>
            </a:r>
            <a:br>
              <a:rPr kumimoji="1" lang="en-US" altLang="zh-CN" sz="20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</a:b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　</a:t>
            </a:r>
            <a:r>
              <a:rPr kumimoji="1" lang="en-US" altLang="zh-CN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	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（竞争异常激烈，全省 </a:t>
            </a:r>
            <a:r>
              <a:rPr kumimoji="1"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248 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选 </a:t>
            </a:r>
            <a:r>
              <a:rPr kumimoji="1"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9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，上推率 </a:t>
            </a:r>
            <a:r>
              <a:rPr kumimoji="1"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3.5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％，</a:t>
            </a:r>
            <a:r>
              <a:rPr kumimoji="1" lang="zh-CN" altLang="en-US" sz="1400" dirty="0">
                <a:solidFill>
                  <a:schemeClr val="accent1">
                    <a:lumMod val="40000"/>
                    <a:lumOff val="6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东大唯一晋级国赛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，排名第一）</a:t>
            </a:r>
            <a:r>
              <a:rPr kumimoji="1"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/>
            </a:r>
            <a:br>
              <a:rPr kumimoji="1"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</a:b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校青年教师授课竞赛二等奖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	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（当年一等奖空缺</a:t>
            </a:r>
            <a:r>
              <a:rPr kumimoji="1"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,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独立参赛）</a:t>
            </a:r>
            <a:r>
              <a:rPr kumimoji="1" lang="en-US" altLang="zh-CN" sz="11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/>
            </a:r>
            <a:br>
              <a:rPr kumimoji="1" lang="en-US" altLang="zh-CN" sz="11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</a:b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　江苏省微课竞赛一等奖</a:t>
            </a:r>
            <a:r>
              <a:rPr kumimoji="1" lang="en-US" altLang="zh-CN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(</a:t>
            </a: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课程思政</a:t>
            </a:r>
            <a:r>
              <a:rPr kumimoji="1" lang="en-US" altLang="zh-CN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)	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（独立参赛）</a:t>
            </a:r>
            <a:r>
              <a:rPr kumimoji="1"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/>
            </a:r>
            <a:br>
              <a:rPr kumimoji="1"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</a:b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　卓越九校联盟青年教师教学能力大赛二等奖</a:t>
            </a:r>
            <a:r>
              <a:rPr kumimoji="1" lang="en-US" altLang="zh-CN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	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（独立参赛）</a:t>
            </a:r>
            <a:endParaRPr kumimoji="1" lang="zh-CN" altLang="en-US" sz="1100" dirty="0">
              <a:latin typeface="黑体" panose="02010609060101010101" pitchFamily="49" charset="-122"/>
              <a:ea typeface="黑体" panose="02010609060101010101" pitchFamily="49" charset="-122"/>
              <a:sym typeface="Symbol" panose="05050102010706020507" pitchFamily="18" charset="2"/>
            </a:endParaRPr>
          </a:p>
          <a:p>
            <a:pPr>
              <a:spcBef>
                <a:spcPts val="400"/>
              </a:spcBef>
              <a:tabLst>
                <a:tab pos="8159750" algn="r"/>
              </a:tabLst>
            </a:pP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【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项目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】</a:t>
            </a:r>
            <a:r>
              <a:rPr kumimoji="1" lang="zh-CN" altLang="en-US" sz="2000" b="1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江苏省在线开放课程建设项目</a:t>
            </a:r>
            <a:r>
              <a:rPr kumimoji="1" lang="en-US" altLang="zh-CN" sz="12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《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计算机程序设计</a:t>
            </a:r>
            <a:r>
              <a:rPr kumimoji="1" lang="en-US" altLang="zh-CN" sz="12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——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发现计算之美</a:t>
            </a:r>
            <a:r>
              <a:rPr kumimoji="1" lang="en-US" altLang="zh-CN" sz="12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》</a:t>
            </a:r>
            <a:r>
              <a:rPr kumimoji="1" lang="en-US" altLang="zh-CN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	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（主持）</a:t>
            </a:r>
            <a:r>
              <a:rPr kumimoji="1"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/>
            </a:r>
            <a:br>
              <a:rPr kumimoji="1"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</a:b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　教育部产学研合作项目</a:t>
            </a:r>
            <a:r>
              <a:rPr kumimoji="1" lang="en-US" altLang="zh-CN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	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（主持）</a:t>
            </a:r>
            <a:r>
              <a:rPr kumimoji="1" lang="en-US" altLang="zh-CN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/>
            </a:r>
            <a:br>
              <a:rPr kumimoji="1" lang="en-US" altLang="zh-CN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</a:b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　校课程思政教改重点项目、校课程思政优秀示范课程</a:t>
            </a:r>
            <a:r>
              <a:rPr kumimoji="1" lang="en-US" altLang="zh-CN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	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（主持）　　　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/>
            </a:r>
            <a:b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</a:b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　全国计算机基础教育研究会、</a:t>
            </a:r>
            <a:r>
              <a:rPr kumimoji="1" lang="en-US" altLang="zh-CN" sz="1600" dirty="0">
                <a:ea typeface="黑体" panose="02010609060101010101" pitchFamily="49" charset="-122"/>
                <a:cs typeface="Arial" panose="020B0604020202020204" pitchFamily="34" charset="0"/>
                <a:sym typeface="Symbol" panose="05050102010706020507" pitchFamily="18" charset="2"/>
              </a:rPr>
              <a:t>CMOOC</a:t>
            </a: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联盟等教改项目</a:t>
            </a:r>
            <a:r>
              <a:rPr kumimoji="1" lang="en-US" altLang="zh-CN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	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（主持，优秀结题）</a:t>
            </a:r>
            <a:r>
              <a:rPr kumimoji="1"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/>
            </a:r>
            <a:br>
              <a:rPr kumimoji="1"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</a:b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　教指委新工科项目子课题</a:t>
            </a:r>
            <a:r>
              <a:rPr kumimoji="1" lang="en-US" altLang="zh-CN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	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（主持，优秀结题）</a:t>
            </a:r>
            <a:endParaRPr kumimoji="1" lang="en-US" altLang="zh-CN" sz="1400" dirty="0">
              <a:latin typeface="黑体" panose="02010609060101010101" pitchFamily="49" charset="-122"/>
              <a:ea typeface="黑体" panose="02010609060101010101" pitchFamily="49" charset="-122"/>
              <a:sym typeface="Symbol" panose="05050102010706020507" pitchFamily="18" charset="2"/>
            </a:endParaRPr>
          </a:p>
          <a:p>
            <a:pPr>
              <a:spcBef>
                <a:spcPts val="400"/>
              </a:spcBef>
              <a:tabLst>
                <a:tab pos="8159750" algn="r"/>
              </a:tabLst>
            </a:pP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【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论文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】</a:t>
            </a:r>
            <a:r>
              <a:rPr kumimoji="1" lang="en-US" altLang="zh-CN" sz="2000" b="1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《</a:t>
            </a:r>
            <a:r>
              <a:rPr kumimoji="1" lang="zh-CN" altLang="en-US" sz="2000" b="1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中国大学教学</a:t>
            </a:r>
            <a:r>
              <a:rPr kumimoji="1" lang="en-US" altLang="zh-CN" sz="2000" b="1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》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理工科课程中的思政与情感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，</a:t>
            </a:r>
            <a:r>
              <a:rPr kumimoji="1"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2019(12)	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（第一作者）</a:t>
            </a:r>
            <a:endParaRPr kumimoji="1" lang="en-US" altLang="zh-CN" sz="1400" dirty="0">
              <a:latin typeface="黑体" panose="02010609060101010101" pitchFamily="49" charset="-122"/>
              <a:ea typeface="黑体" panose="02010609060101010101" pitchFamily="49" charset="-122"/>
              <a:sym typeface="Symbol" panose="05050102010706020507" pitchFamily="18" charset="2"/>
            </a:endParaRPr>
          </a:p>
          <a:p>
            <a:pPr>
              <a:spcBef>
                <a:spcPts val="400"/>
              </a:spcBef>
              <a:tabLst>
                <a:tab pos="8159750" algn="r"/>
              </a:tabLst>
            </a:pP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　另在</a:t>
            </a:r>
            <a:r>
              <a:rPr kumimoji="1" lang="en-US" altLang="zh-CN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《</a:t>
            </a: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计算机教育</a:t>
            </a:r>
            <a:r>
              <a:rPr kumimoji="1" lang="en-US" altLang="zh-CN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》</a:t>
            </a: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等杂志发表教学论文 </a:t>
            </a:r>
            <a:r>
              <a:rPr kumimoji="1" lang="en-US" altLang="zh-CN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5 </a:t>
            </a: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篇以上</a:t>
            </a:r>
            <a:r>
              <a:rPr kumimoji="1"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	</a:t>
            </a:r>
            <a:r>
              <a:rPr kumimoji="1"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（第一作者）</a:t>
            </a:r>
            <a:endParaRPr kumimoji="1" lang="en-US" altLang="zh-CN" sz="1400" dirty="0">
              <a:latin typeface="黑体" panose="02010609060101010101" pitchFamily="49" charset="-122"/>
              <a:ea typeface="黑体" panose="02010609060101010101" pitchFamily="49" charset="-122"/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>
            <a:extLst>
              <a:ext uri="{FF2B5EF4-FFF2-40B4-BE49-F238E27FC236}">
                <a16:creationId xmlns:a16="http://schemas.microsoft.com/office/drawing/2014/main" xmlns="" id="{076E521C-B79A-4A97-9886-694F097E4F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993384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李骏扬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自动化学院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	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任现职以来科研工作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xmlns="" id="{D4D1AC5C-83F3-4997-BEC0-4EBCA349C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957027"/>
            <a:ext cx="8137525" cy="549227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必须说明</a:t>
            </a:r>
            <a:r>
              <a:rPr lang="zh-CN" altLang="en-US" sz="2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任现职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以来作为负责人承担的科研项目</a:t>
            </a:r>
            <a:endParaRPr kumimoji="1" lang="en-US" altLang="zh-CN" sz="22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必须说明</a:t>
            </a:r>
            <a:r>
              <a:rPr lang="zh-CN" altLang="en-US" sz="2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任现职</a:t>
            </a:r>
            <a:r>
              <a:rPr kumimoji="1" lang="zh-CN" altLang="en-US" sz="22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实际到款总经费与年均到款经费（以学校科研系统实际到账经费为准）</a:t>
            </a:r>
            <a:endParaRPr kumimoji="1" lang="en-US" altLang="zh-CN" sz="22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endParaRPr kumimoji="1" lang="zh-CN" altLang="en-US" sz="1100" b="1" dirty="0">
              <a:latin typeface="黑体" panose="02010609060101010101" pitchFamily="49" charset="-122"/>
              <a:ea typeface="黑体" panose="02010609060101010101" pitchFamily="49" charset="-122"/>
              <a:sym typeface="Symbol" panose="05050102010706020507" pitchFamily="18" charset="2"/>
            </a:endParaRPr>
          </a:p>
          <a:p>
            <a:pPr>
              <a:spcBef>
                <a:spcPct val="20000"/>
              </a:spcBef>
            </a:pPr>
            <a:r>
              <a:rPr kumimoji="1" lang="en-US" altLang="zh-CN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kumimoji="1"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技装合同</a:t>
            </a:r>
            <a:r>
              <a:rPr kumimoji="1" lang="en-US" altLang="zh-CN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</a:p>
          <a:p>
            <a:pPr>
              <a:spcBef>
                <a:spcPct val="20000"/>
              </a:spcBef>
            </a:pPr>
            <a:r>
              <a:rPr kumimoji="1"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　　与十四所签订合同 </a:t>
            </a:r>
            <a:r>
              <a:rPr kumimoji="1"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105 + 29</a:t>
            </a:r>
            <a:r>
              <a:rPr kumimoji="1"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 万元</a:t>
            </a:r>
            <a:endParaRPr kumimoji="1" lang="en-US" altLang="zh-CN" sz="2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kumimoji="1"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　　参与五型舰载数据中心软件竞标，已列入采购名录</a:t>
            </a:r>
            <a:endParaRPr kumimoji="1" lang="en-US" altLang="zh-CN" sz="2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endParaRPr kumimoji="1" lang="en-US" altLang="zh-CN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kumimoji="1" lang="en-US" altLang="zh-CN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kumimoji="1"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到款情况</a:t>
            </a:r>
            <a:r>
              <a:rPr kumimoji="1" lang="en-US" altLang="zh-CN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</a:p>
          <a:p>
            <a:pPr>
              <a:spcBef>
                <a:spcPct val="20000"/>
              </a:spcBef>
            </a:pPr>
            <a:r>
              <a:rPr kumimoji="1"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　　近两年来，合计到款超过 </a:t>
            </a:r>
            <a:r>
              <a:rPr kumimoji="1"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100 </a:t>
            </a:r>
            <a:r>
              <a:rPr kumimoji="1"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万元</a:t>
            </a:r>
            <a:endParaRPr kumimoji="1" lang="en-US" altLang="zh-CN" sz="2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endParaRPr kumimoji="1" lang="en-US" altLang="zh-CN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kumimoji="1" lang="en-US" altLang="zh-CN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kumimoji="1"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促进教学</a:t>
            </a:r>
            <a:r>
              <a:rPr kumimoji="1" lang="en-US" altLang="zh-CN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</a:p>
          <a:p>
            <a:pPr>
              <a:spcBef>
                <a:spcPct val="20000"/>
              </a:spcBef>
            </a:pPr>
            <a:r>
              <a:rPr kumimoji="1"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　　工程项目反哺教学：</a:t>
            </a:r>
            <a:endParaRPr kumimoji="1" lang="en-US" altLang="zh-CN" sz="2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kumimoji="1"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　　　　系统架构、项目案例、思政案例</a:t>
            </a:r>
            <a:endParaRPr kumimoji="1" lang="en-US" altLang="zh-CN" sz="2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2C82CCEF-5369-4202-8CB7-F7B145AD4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993384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李骏扬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>
                <a:solidFill>
                  <a:srgbClr val="FFCC00"/>
                </a:solidFill>
                <a:latin typeface="Times New Roman" pitchFamily="18" charset="0"/>
              </a:rPr>
              <a:t>自动化学院</a:t>
            </a:r>
            <a:r>
              <a:rPr lang="en-US" altLang="zh-CN" sz="2400" dirty="0">
                <a:solidFill>
                  <a:srgbClr val="FFCC00"/>
                </a:solidFill>
                <a:latin typeface="Times New Roman" pitchFamily="18" charset="0"/>
              </a:rPr>
              <a:t>	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其他亮点工作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xmlns="" id="{ADBFC5D9-C2AA-49B5-8F9E-6F41B1E96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957346"/>
            <a:ext cx="8137525" cy="5434821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900"/>
              </a:spcBef>
            </a:pP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【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课程思政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】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在学生心中埋下一颗自主创新的种子，课程思政工作突出</a:t>
            </a:r>
            <a:r>
              <a:rPr kumimoji="1" lang="en-US" altLang="zh-CN" sz="20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/>
            </a:r>
            <a:br>
              <a:rPr kumimoji="1" lang="en-US" altLang="zh-CN" sz="20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</a:br>
            <a:r>
              <a:rPr kumimoji="1" lang="zh-CN" altLang="en-US" sz="20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　　</a:t>
            </a:r>
            <a:r>
              <a:rPr kumimoji="1" lang="zh-CN" altLang="en-US" sz="2000" b="1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主持校思政重点项目，校思政优秀示范课程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/>
            </a:r>
            <a:b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</a:br>
            <a:r>
              <a:rPr kumimoji="1" lang="zh-CN" altLang="en-US" sz="20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　　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《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中国大学教学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》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发表相关论文，全国作相关报告</a:t>
            </a:r>
            <a:endParaRPr kumimoji="1" lang="en-US" altLang="zh-CN" sz="2000" dirty="0">
              <a:latin typeface="黑体" panose="02010609060101010101" pitchFamily="49" charset="-122"/>
              <a:ea typeface="黑体" panose="02010609060101010101" pitchFamily="49" charset="-122"/>
              <a:sym typeface="Symbol" panose="05050102010706020507" pitchFamily="18" charset="2"/>
            </a:endParaRPr>
          </a:p>
          <a:p>
            <a:pPr>
              <a:spcBef>
                <a:spcPts val="900"/>
              </a:spcBef>
            </a:pP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【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教学研究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】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教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–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研相长，开展混合式教学、课程思政，以及工科课程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/>
            </a:r>
            <a:b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</a:br>
            <a:r>
              <a:rPr kumimoji="1" lang="zh-CN" altLang="en-US" sz="20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　　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创新教学方法研究，华中科技教育学院、复旦教发合作</a:t>
            </a:r>
            <a:endParaRPr kumimoji="1" lang="en-US" altLang="zh-CN" sz="2000" dirty="0">
              <a:latin typeface="黑体" panose="02010609060101010101" pitchFamily="49" charset="-122"/>
              <a:ea typeface="黑体" panose="02010609060101010101" pitchFamily="49" charset="-122"/>
              <a:sym typeface="Symbol" panose="05050102010706020507" pitchFamily="18" charset="2"/>
            </a:endParaRPr>
          </a:p>
          <a:p>
            <a:pPr>
              <a:spcBef>
                <a:spcPts val="900"/>
              </a:spcBef>
            </a:pP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【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督导工作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】</a:t>
            </a:r>
            <a:r>
              <a:rPr kumimoji="1" lang="zh-CN" altLang="en-US" sz="2000" b="1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担任校级督导</a:t>
            </a:r>
            <a:r>
              <a:rPr kumimoji="1" lang="zh-CN" altLang="en-US" sz="1400" dirty="0">
                <a:solidFill>
                  <a:schemeClr val="accent1">
                    <a:lumMod val="40000"/>
                    <a:lumOff val="6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（东大唯一讲师督导）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/>
            </a:r>
            <a:b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</a:b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　　</a:t>
            </a:r>
            <a:r>
              <a:rPr kumimoji="1" lang="zh-CN" altLang="en-US" sz="200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提升青年教师教学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能力，参与校青年教师培训工作</a:t>
            </a:r>
            <a:endParaRPr kumimoji="1" lang="en-US" altLang="zh-CN" sz="2000" dirty="0">
              <a:latin typeface="黑体" panose="02010609060101010101" pitchFamily="49" charset="-122"/>
              <a:ea typeface="黑体" panose="02010609060101010101" pitchFamily="49" charset="-122"/>
              <a:sym typeface="Symbol" panose="05050102010706020507" pitchFamily="18" charset="2"/>
            </a:endParaRPr>
          </a:p>
          <a:p>
            <a:pPr algn="just">
              <a:lnSpc>
                <a:spcPct val="120000"/>
              </a:lnSpc>
              <a:spcBef>
                <a:spcPts val="900"/>
              </a:spcBef>
            </a:pP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【</a:t>
            </a:r>
            <a:r>
              <a:rPr kumimoji="1"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教学影响</a:t>
            </a:r>
            <a:r>
              <a:rPr kumimoji="1" lang="en-US" altLang="zh-CN" sz="20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】</a:t>
            </a:r>
            <a:r>
              <a:rPr kumimoji="1" lang="zh-CN" altLang="en-US" sz="2000" b="1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教学有特色，具有一定的全国影响力</a:t>
            </a:r>
            <a:endParaRPr kumimoji="1" lang="en-US" altLang="zh-CN" sz="2000" b="1" dirty="0">
              <a:solidFill>
                <a:srgbClr val="FFC000"/>
              </a:solidFill>
              <a:latin typeface="黑体" panose="02010609060101010101" pitchFamily="49" charset="-122"/>
              <a:ea typeface="黑体" panose="02010609060101010101" pitchFamily="49" charset="-122"/>
              <a:sym typeface="Symbol" panose="05050102010706020507" pitchFamily="18" charset="2"/>
            </a:endParaRPr>
          </a:p>
          <a:p>
            <a:pPr>
              <a:spcBef>
                <a:spcPts val="500"/>
              </a:spcBef>
              <a:spcAft>
                <a:spcPts val="0"/>
              </a:spcAft>
            </a:pP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 </a:t>
            </a:r>
            <a:r>
              <a:rPr lang="zh-CN" altLang="zh-CN" sz="1600" kern="100" dirty="0">
                <a:latin typeface="黑体" panose="02010609060101010101" pitchFamily="49" charset="-122"/>
                <a:ea typeface="黑体" panose="02010609060101010101" pitchFamily="49" charset="-122"/>
              </a:rPr>
              <a:t>标准制定：</a:t>
            </a:r>
            <a:r>
              <a:rPr lang="zh-CN" altLang="en-US" sz="1600" kern="100" dirty="0">
                <a:latin typeface="黑体" panose="02010609060101010101" pitchFamily="49" charset="-122"/>
                <a:ea typeface="黑体" panose="02010609060101010101" pitchFamily="49" charset="-122"/>
              </a:rPr>
              <a:t>由</a:t>
            </a:r>
            <a:r>
              <a:rPr lang="zh-CN" altLang="zh-CN" sz="1600" kern="1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清华大学</a:t>
            </a:r>
            <a:r>
              <a:rPr lang="zh-CN" altLang="en-US" sz="1600" kern="100" dirty="0">
                <a:latin typeface="黑体" panose="02010609060101010101" pitchFamily="49" charset="-122"/>
                <a:ea typeface="黑体" panose="02010609060101010101" pitchFamily="49" charset="-122"/>
              </a:rPr>
              <a:t>教学团队推荐</a:t>
            </a:r>
            <a:r>
              <a:rPr lang="zh-CN" altLang="zh-CN" sz="1600" kern="100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1600" kern="100" dirty="0">
                <a:latin typeface="黑体" panose="02010609060101010101" pitchFamily="49" charset="-122"/>
                <a:ea typeface="黑体" panose="02010609060101010101" pitchFamily="49" charset="-122"/>
              </a:rPr>
              <a:t>组织</a:t>
            </a:r>
            <a:r>
              <a:rPr lang="zh-CN" altLang="zh-CN" sz="1600" kern="100" dirty="0">
                <a:latin typeface="黑体" panose="02010609060101010101" pitchFamily="49" charset="-122"/>
                <a:ea typeface="黑体" panose="02010609060101010101" pitchFamily="49" charset="-122"/>
              </a:rPr>
              <a:t>全国高校计算机教育研究会《人工智能</a:t>
            </a:r>
            <a:r>
              <a:rPr lang="en-US" altLang="zh-CN" sz="1600" kern="100" dirty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sz="1600" kern="1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　     导</a:t>
            </a:r>
            <a:r>
              <a:rPr lang="zh-CN" altLang="zh-CN" sz="1600" kern="100" dirty="0">
                <a:latin typeface="黑体" panose="02010609060101010101" pitchFamily="49" charset="-122"/>
                <a:ea typeface="黑体" panose="02010609060101010101" pitchFamily="49" charset="-122"/>
              </a:rPr>
              <a:t>论》课程标准制定（</a:t>
            </a:r>
            <a:r>
              <a:rPr lang="zh-CN" altLang="en-US" sz="1600" kern="100" dirty="0">
                <a:latin typeface="黑体" panose="02010609060101010101" pitchFamily="49" charset="-122"/>
                <a:ea typeface="黑体" panose="02010609060101010101" pitchFamily="49" charset="-122"/>
              </a:rPr>
              <a:t>全国 </a:t>
            </a:r>
            <a:r>
              <a:rPr lang="en-US" altLang="zh-CN" sz="1600" kern="100" dirty="0">
                <a:latin typeface="黑体" panose="02010609060101010101" pitchFamily="49" charset="-122"/>
                <a:ea typeface="黑体" panose="02010609060101010101" pitchFamily="49" charset="-122"/>
              </a:rPr>
              <a:t>985</a:t>
            </a:r>
            <a:r>
              <a:rPr lang="zh-CN" altLang="en-US" sz="1600" kern="100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1600" kern="100" dirty="0">
                <a:latin typeface="黑体" panose="02010609060101010101" pitchFamily="49" charset="-122"/>
                <a:ea typeface="黑体" panose="02010609060101010101" pitchFamily="49" charset="-122"/>
              </a:rPr>
              <a:t>211 </a:t>
            </a:r>
            <a:r>
              <a:rPr lang="zh-CN" altLang="en-US" sz="1600" kern="100" dirty="0">
                <a:latin typeface="黑体" panose="02010609060101010101" pitchFamily="49" charset="-122"/>
                <a:ea typeface="黑体" panose="02010609060101010101" pitchFamily="49" charset="-122"/>
              </a:rPr>
              <a:t>高校参与</a:t>
            </a:r>
            <a:r>
              <a:rPr lang="zh-CN" altLang="zh-CN" sz="1600" kern="100" dirty="0">
                <a:latin typeface="黑体" panose="02010609060101010101" pitchFamily="49" charset="-122"/>
                <a:ea typeface="黑体" panose="02010609060101010101" pitchFamily="49" charset="-122"/>
              </a:rPr>
              <a:t>）；</a:t>
            </a:r>
          </a:p>
          <a:p>
            <a:pPr lvl="0">
              <a:spcBef>
                <a:spcPts val="500"/>
              </a:spcBef>
              <a:spcAft>
                <a:spcPts val="0"/>
              </a:spcAft>
            </a:pP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 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报告分享：</a:t>
            </a:r>
            <a:r>
              <a:rPr lang="zh-CN" altLang="en-US" sz="1600" kern="100" dirty="0">
                <a:latin typeface="黑体" panose="02010609060101010101" pitchFamily="49" charset="-122"/>
                <a:ea typeface="黑体" panose="02010609060101010101" pitchFamily="49" charset="-122"/>
              </a:rPr>
              <a:t>近两年来，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在</a:t>
            </a:r>
            <a:r>
              <a:rPr lang="zh-CN" altLang="zh-CN" sz="1600" kern="100" dirty="0">
                <a:solidFill>
                  <a:srgbClr val="FFC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北京大学、复旦大学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等全国知名高校作课程思政、一流课</a:t>
            </a:r>
            <a:r>
              <a:rPr lang="en-US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　　　 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程，以及混合式教学改革的相关报告</a:t>
            </a:r>
            <a:r>
              <a:rPr lang="zh-CN" altLang="en-US" sz="1600" kern="100" dirty="0">
                <a:solidFill>
                  <a:srgbClr val="FFC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十余场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，获各方好评；</a:t>
            </a:r>
          </a:p>
          <a:p>
            <a:pPr lvl="0">
              <a:spcBef>
                <a:spcPts val="500"/>
              </a:spcBef>
              <a:spcAft>
                <a:spcPts val="0"/>
              </a:spcAft>
            </a:pP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 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教师培训：受</a:t>
            </a:r>
            <a:r>
              <a:rPr lang="zh-CN" altLang="zh-CN" sz="1600" kern="100" dirty="0">
                <a:solidFill>
                  <a:srgbClr val="FFC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复旦大学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教发邀请</a:t>
            </a:r>
            <a:r>
              <a:rPr lang="zh-CN" altLang="en-US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，担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任全国</a:t>
            </a:r>
            <a:r>
              <a:rPr lang="zh-CN" altLang="en-US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网培中心新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教师培训讲师；</a:t>
            </a:r>
            <a:r>
              <a:rPr lang="en-US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　　　 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受</a:t>
            </a:r>
            <a:r>
              <a:rPr lang="zh-CN" altLang="zh-CN" sz="1600" kern="100" dirty="0">
                <a:solidFill>
                  <a:srgbClr val="FFC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华中师范大学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邀请，担任</a:t>
            </a:r>
            <a:r>
              <a:rPr lang="zh-CN" altLang="zh-CN" sz="1600" kern="100" dirty="0">
                <a:solidFill>
                  <a:srgbClr val="FFC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教育部高校新入职教师培训项目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培训师；</a:t>
            </a:r>
          </a:p>
          <a:p>
            <a:pPr lvl="0">
              <a:spcBef>
                <a:spcPts val="500"/>
              </a:spcBef>
              <a:spcAft>
                <a:spcPts val="0"/>
              </a:spcAft>
            </a:pP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 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组织赛事：</a:t>
            </a:r>
            <a:r>
              <a:rPr lang="zh-CN" altLang="zh-CN" sz="1600" kern="100" spc="-1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任中国大学生计算机设计大赛（高教学会榜单赛事，</a:t>
            </a:r>
            <a:r>
              <a:rPr lang="en-US" altLang="zh-CN" sz="1600" kern="100" spc="-1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985 </a:t>
            </a:r>
            <a:r>
              <a:rPr lang="zh-CN" altLang="zh-CN" sz="1600" kern="100" spc="-1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高校参赛覆盖</a:t>
            </a:r>
            <a:r>
              <a:rPr lang="en-US" altLang="zh-CN" sz="1600" kern="100" spc="-1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sz="1600" kern="100" spc="-1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　　　 </a:t>
            </a:r>
            <a:r>
              <a:rPr lang="zh-CN" altLang="zh-CN" sz="1600" kern="100" spc="-1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率过半，每年上万学生参赛）组委会成员，大赛人工智能专家委员会秘</a:t>
            </a:r>
            <a:r>
              <a:rPr lang="en-US" altLang="zh-CN" sz="1600" kern="100" spc="-1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sz="1600" kern="100" spc="-1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kumimoji="1" lang="zh-CN" altLang="en-US" sz="1600" dirty="0">
                <a:latin typeface="黑体" panose="02010609060101010101" pitchFamily="49" charset="-122"/>
                <a:ea typeface="黑体" panose="02010609060101010101" pitchFamily="49" charset="-122"/>
                <a:sym typeface="Symbol" panose="05050102010706020507" pitchFamily="18" charset="2"/>
              </a:rPr>
              <a:t>　　　　　　　 </a:t>
            </a:r>
            <a:r>
              <a:rPr lang="zh-CN" altLang="zh-CN" sz="1600" kern="100" spc="-10" dirty="0"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书长，并全面负责大赛人工智能挑战赛的各项工作。</a:t>
            </a:r>
            <a:endParaRPr kumimoji="1" lang="en-US" altLang="zh-CN" sz="1600" dirty="0">
              <a:latin typeface="黑体" panose="02010609060101010101" pitchFamily="49" charset="-122"/>
              <a:ea typeface="黑体" panose="02010609060101010101" pitchFamily="49" charset="-122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7943091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1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132</Words>
  <Application>Microsoft Office PowerPoint</Application>
  <PresentationFormat>全屏显示(4:3)</PresentationFormat>
  <Paragraphs>46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仿宋_GB2312</vt:lpstr>
      <vt:lpstr>黑体</vt:lpstr>
      <vt:lpstr>华文宋体</vt:lpstr>
      <vt:lpstr>宋体</vt:lpstr>
      <vt:lpstr>Arial</vt:lpstr>
      <vt:lpstr>Calibri</vt:lpstr>
      <vt:lpstr>Symbol</vt:lpstr>
      <vt:lpstr>Times New Roman</vt:lpstr>
      <vt:lpstr>Wingdings</vt:lpstr>
      <vt:lpstr>1</vt:lpstr>
      <vt:lpstr>自动化学院 </vt:lpstr>
      <vt:lpstr>PowerPoint 演示文稿</vt:lpstr>
      <vt:lpstr>PowerPoint 演示文稿</vt:lpstr>
      <vt:lpstr>PowerPoint 演示文稿</vt:lpstr>
      <vt:lpstr>PowerPoint 演示文稿</vt:lpstr>
    </vt:vector>
  </TitlesOfParts>
  <Company>doem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北京工业大学</dc:title>
  <dc:creator>nsfc</dc:creator>
  <cp:lastModifiedBy>陈晓华</cp:lastModifiedBy>
  <cp:revision>97</cp:revision>
  <dcterms:created xsi:type="dcterms:W3CDTF">2006-07-18T00:09:42Z</dcterms:created>
  <dcterms:modified xsi:type="dcterms:W3CDTF">2021-06-29T02:25:28Z</dcterms:modified>
</cp:coreProperties>
</file>