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257" r:id="rId2"/>
    <p:sldId id="262" r:id="rId3"/>
    <p:sldId id="263" r:id="rId4"/>
    <p:sldId id="264" r:id="rId5"/>
    <p:sldId id="266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2684" y="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9A32BE7-F2A6-45A8-8DD9-5A103F1E7C9D}" type="datetimeFigureOut">
              <a:rPr lang="zh-CN" altLang="en-US"/>
              <a:pPr>
                <a:defRPr/>
              </a:pPr>
              <a:t>2021-6-29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EDAAA92-57CE-47F6-B0F8-23BCB5615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2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2B45E644-93AC-4EE0-927B-07974849FB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F37CAC1B-6ED8-4A7E-89DE-EFB567B264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kumimoji="1" lang="en-US" altLang="zh-CN" b="1">
                <a:latin typeface="华文宋体" panose="02010600040101010101" pitchFamily="2" charset="-122"/>
                <a:ea typeface="华文宋体" panose="02010600040101010101" pitchFamily="2" charset="-122"/>
              </a:rPr>
              <a:t> ~ </a:t>
            </a:r>
            <a:endParaRPr lang="zh-CN" altLang="en-US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E8AD6F7E-0E43-4F12-8890-37C6D2CEE9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66F7ABD-07CE-41C1-985A-B80E0468921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221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4130" name="Rectangle 3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143000" y="22860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8288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23EF207-625F-4208-BE88-96098F7719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700808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64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65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6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7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8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9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0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1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2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3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4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5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6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8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79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0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1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2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3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4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5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6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7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8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89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0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1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2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93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1027" name="Group 34"/>
          <p:cNvGrpSpPr>
            <a:grpSpLocks/>
          </p:cNvGrpSpPr>
          <p:nvPr/>
        </p:nvGrpSpPr>
        <p:grpSpPr bwMode="auto">
          <a:xfrm>
            <a:off x="0" y="0"/>
            <a:ext cx="685800" cy="6854825"/>
            <a:chOff x="0" y="0"/>
            <a:chExt cx="684" cy="4318"/>
          </a:xfrm>
        </p:grpSpPr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33" name="Group 36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1034" name="Rectangle 37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5" name="Rectangle 38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6" name="Rectangle 39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7" name="Rectangle 40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8" name="Rectangle 41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39" name="Rectangle 42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0" name="Rectangle 43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1" name="Rectangle 44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2" name="Rectangle 45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3" name="Rectangle 46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4" name="Rectangle 47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5" name="Rectangle 48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6" name="Rectangle 49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7" name="Rectangle 50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8" name="Rectangle 51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49" name="Rectangle 52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0" name="Rectangle 53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1" name="Rectangle 54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2" name="Rectangle 55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3" name="Rectangle 56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4" name="Rectangle 57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5" name="Rectangle 58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6" name="Rectangle 59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7" name="Rectangle 60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8" name="Rectangle 61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59" name="Rectangle 62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0" name="Rectangle 63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8" cy="96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1" name="Rectangle 64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8" cy="97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062" name="Rectangle 65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8" cy="95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029" name="Text Box 67"/>
          <p:cNvSpPr txBox="1">
            <a:spLocks noChangeArrowheads="1"/>
          </p:cNvSpPr>
          <p:nvPr/>
        </p:nvSpPr>
        <p:spPr bwMode="auto">
          <a:xfrm>
            <a:off x="0" y="1143000"/>
            <a:ext cx="533400" cy="3667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kumimoji="1" lang="zh-CN" altLang="zh-CN">
              <a:latin typeface="Times New Roman" pitchFamily="18" charset="0"/>
            </a:endParaRPr>
          </a:p>
        </p:txBody>
      </p:sp>
      <p:sp>
        <p:nvSpPr>
          <p:cNvPr id="1030" name="Text Box 68"/>
          <p:cNvSpPr txBox="1">
            <a:spLocks noChangeArrowheads="1"/>
          </p:cNvSpPr>
          <p:nvPr/>
        </p:nvSpPr>
        <p:spPr bwMode="auto">
          <a:xfrm>
            <a:off x="152400" y="1066800"/>
            <a:ext cx="381000" cy="45243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dirty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东南大学专业</a:t>
            </a:r>
            <a:r>
              <a:rPr kumimoji="1" lang="zh-CN" altLang="en-US" dirty="0" smtClean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技术职务晋升成果</a:t>
            </a:r>
            <a:r>
              <a:rPr kumimoji="1" lang="zh-CN" altLang="en-US" dirty="0">
                <a:solidFill>
                  <a:srgbClr val="33CCFF"/>
                </a:solidFill>
                <a:latin typeface="Times New Roman" pitchFamily="18" charset="0"/>
                <a:ea typeface="仿宋_GB2312" pitchFamily="49" charset="-122"/>
              </a:rPr>
              <a:t>介绍</a:t>
            </a:r>
            <a:endParaRPr kumimoji="1" lang="en-US" altLang="zh-CN" dirty="0">
              <a:solidFill>
                <a:srgbClr val="33CCFF"/>
              </a:solidFill>
              <a:latin typeface="Times New Roman" pitchFamily="18" charset="0"/>
              <a:ea typeface="仿宋_GB2312" pitchFamily="49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4724400"/>
            <a:ext cx="6565900" cy="1139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kumimoji="0" lang="zh-CN" alt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>自动化学院</a:t>
            </a:r>
            <a: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  <a:t/>
            </a:r>
            <a:br>
              <a:rPr kumimoji="0"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2" charset="-122"/>
                <a:ea typeface="黑体" pitchFamily="2" charset="-122"/>
              </a:rPr>
            </a:br>
            <a:endParaRPr lang="zh-CN" altLang="en-US" sz="3200" b="1" dirty="0">
              <a:solidFill>
                <a:schemeClr val="tx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08400" y="3429000"/>
            <a:ext cx="2089150" cy="68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kumimoji="0" lang="zh-CN" altLang="en-US" sz="4000" dirty="0" smtClean="0">
                <a:solidFill>
                  <a:srgbClr val="FFCC00"/>
                </a:solidFill>
                <a:effectLst/>
                <a:ea typeface="黑体" pitchFamily="2" charset="-122"/>
              </a:rPr>
              <a:t>方仕雄</a:t>
            </a:r>
            <a:endParaRPr kumimoji="0" lang="zh-CN" altLang="en-US" sz="4000" dirty="0">
              <a:solidFill>
                <a:srgbClr val="FFCC00"/>
              </a:solidFill>
              <a:effectLst/>
              <a:ea typeface="黑体" pitchFamily="2" charset="-122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54063" y="1557338"/>
            <a:ext cx="8389937" cy="6161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400" b="1" dirty="0">
                <a:latin typeface="黑体" pitchFamily="2" charset="-122"/>
                <a:ea typeface="黑体" pitchFamily="2" charset="-122"/>
              </a:rPr>
              <a:t>专业技术岗 </a:t>
            </a:r>
            <a:r>
              <a:rPr kumimoji="1" lang="zh-CN" altLang="en-US" sz="3400" b="1" dirty="0" smtClean="0">
                <a:latin typeface="黑体" pitchFamily="2" charset="-122"/>
                <a:ea typeface="黑体" pitchFamily="2" charset="-122"/>
              </a:rPr>
              <a:t>副教授 申报</a:t>
            </a:r>
            <a:endParaRPr kumimoji="1" lang="en-US" altLang="zh-CN" sz="3400" b="1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>
            <a:extLst>
              <a:ext uri="{FF2B5EF4-FFF2-40B4-BE49-F238E27FC236}">
                <a16:creationId xmlns:a16="http://schemas.microsoft.com/office/drawing/2014/main" xmlns="" id="{A96C2C82-4C4C-4955-B738-69EC766C0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6913562" cy="4667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方仕雄</a:t>
            </a:r>
            <a:r>
              <a:rPr lang="en-US" altLang="zh-CN" sz="2400" dirty="0" smtClean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自动化学院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简     历</a:t>
            </a:r>
          </a:p>
        </p:txBody>
      </p:sp>
      <p:sp>
        <p:nvSpPr>
          <p:cNvPr id="5123" name="Text Box 4">
            <a:extLst>
              <a:ext uri="{FF2B5EF4-FFF2-40B4-BE49-F238E27FC236}">
                <a16:creationId xmlns:a16="http://schemas.microsoft.com/office/drawing/2014/main" xmlns="" id="{3ACA2FE6-010C-4E22-A054-B7A0B3484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48" y="1300163"/>
            <a:ext cx="8429652" cy="371178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</a:pP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1995-09~ 1999-06   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 湖北工业大学电气工程              本科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1999-09 ~ 2002-03   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东南大学控制理论与控制工程  硕士研究生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30000"/>
              </a:spcBef>
            </a:pP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2002-03 ~ 2009-06   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东南大学控制理论与控制工程  博士研究生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eaLnBrk="1" hangingPunct="1"/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eaLnBrk="1" hangingPunct="1"/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2004-01 </a:t>
            </a:r>
            <a:r>
              <a:rPr kumimoji="1" lang="en-US" altLang="zh-CN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~ 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2006-03</a:t>
            </a:r>
            <a:r>
              <a:rPr kumimoji="1" lang="zh-CN" altLang="en-US" sz="2400" b="1" dirty="0">
                <a:latin typeface="华文宋体" panose="02010600040101010101" pitchFamily="2" charset="-122"/>
                <a:ea typeface="华文宋体" panose="02010600040101010101" pitchFamily="2" charset="-122"/>
              </a:rPr>
              <a:t>　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欧洲核子研究中心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（校公派出国）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2009-06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 ~2016-12    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东南大学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AMS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研究中心（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2009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年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6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月讲师）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2017-01 ~                  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东南大学自动化学院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>
              <a:spcBef>
                <a:spcPct val="20000"/>
              </a:spcBef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>
            <a:extLst>
              <a:ext uri="{FF2B5EF4-FFF2-40B4-BE49-F238E27FC236}">
                <a16:creationId xmlns:a16="http://schemas.microsoft.com/office/drawing/2014/main" xmlns="" id="{AF2BBAFB-5588-44BB-B039-3E6A5554C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705352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方仕雄</a:t>
            </a:r>
            <a:r>
              <a:rPr lang="en-US" altLang="zh-CN" sz="2400" dirty="0" smtClean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自动化学院            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任现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职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以来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教学工作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A4D6A456-DBFC-49D1-91DC-9DE9F8A8D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48" y="1300163"/>
            <a:ext cx="8429652" cy="426578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每年本科生教学工作量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64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学时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2020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年至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2021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学年第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学期   工程设计导论（研讨）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32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学时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2012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年至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2021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学年第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学期   自动化元件                    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32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学时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 2018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年至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2019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学年第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学期   现代交流调速技术        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32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学时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2018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年青年教师授课竞赛   提名奖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负责校教改培育项目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项，学院教改项目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项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指导本科生毕业设计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11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名。</a:t>
            </a:r>
            <a:endParaRPr kumimoji="1" lang="zh-CN" altLang="en-US" sz="2400" b="1" dirty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20000"/>
              </a:spcBef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>
            <a:extLst>
              <a:ext uri="{FF2B5EF4-FFF2-40B4-BE49-F238E27FC236}">
                <a16:creationId xmlns:a16="http://schemas.microsoft.com/office/drawing/2014/main" xmlns="" id="{076E521C-B79A-4A97-9886-694F097E4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方仕雄</a:t>
            </a:r>
            <a:r>
              <a:rPr lang="en-US" altLang="zh-CN" sz="2400" dirty="0" smtClean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自动化学院                 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任现职以来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科研工作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14348" y="1214422"/>
          <a:ext cx="8215371" cy="4743111"/>
        </p:xfrm>
        <a:graphic>
          <a:graphicData uri="http://schemas.openxmlformats.org/drawingml/2006/table">
            <a:tbl>
              <a:tblPr/>
              <a:tblGrid>
                <a:gridCol w="857256"/>
                <a:gridCol w="2277936"/>
                <a:gridCol w="1222526"/>
                <a:gridCol w="555985"/>
                <a:gridCol w="634351"/>
                <a:gridCol w="1270492"/>
                <a:gridCol w="761578"/>
                <a:gridCol w="635247"/>
              </a:tblGrid>
              <a:tr h="49815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项目代号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项目名称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来源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合同经费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到账经费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起止年月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排名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完成情况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09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7908000013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南极无人智能化科学观测站自主运行技术研究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 smtClean="0">
                          <a:latin typeface="Calibri"/>
                          <a:ea typeface="宋体"/>
                          <a:cs typeface="宋体"/>
                        </a:rPr>
                        <a:t>上海市科技攻关项目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>
                          <a:latin typeface="宋体"/>
                          <a:ea typeface="宋体"/>
                          <a:cs typeface="宋体"/>
                        </a:rPr>
                        <a:t>65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>
                          <a:latin typeface="宋体"/>
                          <a:ea typeface="宋体"/>
                          <a:cs typeface="宋体"/>
                        </a:rPr>
                        <a:t>52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>
                          <a:latin typeface="宋体"/>
                          <a:ea typeface="宋体"/>
                          <a:cs typeface="宋体"/>
                        </a:rPr>
                        <a:t>2020-09-01</a:t>
                      </a: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至</a:t>
                      </a:r>
                      <a:r>
                        <a:rPr lang="en-US" sz="1400" b="1" kern="0">
                          <a:latin typeface="Calibri"/>
                          <a:ea typeface="宋体"/>
                          <a:cs typeface="宋体"/>
                        </a:rPr>
                        <a:t>2023-08-31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项目负责人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在研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3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>
                          <a:latin typeface="宋体"/>
                          <a:ea typeface="宋体"/>
                          <a:cs typeface="宋体"/>
                        </a:rPr>
                        <a:t>6308000006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光伏之路、逆变器实时监测、故障诊断、异常状况预警和系统火灾预警技术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altLang="zh-CN" sz="1400" b="1" kern="0" dirty="0" smtClean="0">
                          <a:latin typeface="Calibri"/>
                          <a:ea typeface="+mn-ea"/>
                          <a:cs typeface="宋体"/>
                        </a:rPr>
                        <a:t>科技部</a:t>
                      </a:r>
                      <a:endParaRPr lang="zh-CN" altLang="zh-CN" sz="1400" b="1" kern="100" dirty="0">
                        <a:latin typeface="Calibri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32.5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>
                          <a:latin typeface="宋体"/>
                          <a:ea typeface="宋体"/>
                          <a:cs typeface="宋体"/>
                        </a:rPr>
                        <a:t>24.38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>
                          <a:latin typeface="宋体"/>
                          <a:ea typeface="宋体"/>
                          <a:cs typeface="宋体"/>
                        </a:rPr>
                        <a:t>2019-04-01</a:t>
                      </a: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至</a:t>
                      </a:r>
                      <a:r>
                        <a:rPr lang="en-US" sz="1400" b="1" kern="0">
                          <a:latin typeface="Calibri"/>
                          <a:ea typeface="宋体"/>
                          <a:cs typeface="宋体"/>
                        </a:rPr>
                        <a:t>2022-03-31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项目负责人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在研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7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>
                          <a:latin typeface="宋体"/>
                          <a:ea typeface="宋体"/>
                          <a:cs typeface="宋体"/>
                        </a:rPr>
                        <a:t>7750230001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南极科考支撑平台运行控制与健康维护研究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江苏省科技厅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10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10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2013-07-01</a:t>
                      </a: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至 </a:t>
                      </a:r>
                      <a:r>
                        <a:rPr lang="en-US" sz="1400" b="1" kern="0" dirty="0">
                          <a:latin typeface="Calibri"/>
                          <a:ea typeface="宋体"/>
                          <a:cs typeface="宋体"/>
                        </a:rPr>
                        <a:t>2016-06-30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项目负责人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在研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1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 smtClean="0">
                          <a:latin typeface="宋体"/>
                          <a:ea typeface="宋体"/>
                          <a:cs typeface="宋体"/>
                        </a:rPr>
                        <a:t>8908005180</a:t>
                      </a:r>
                      <a:endParaRPr lang="en-US" sz="1400" b="1" kern="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泰山站无人值守能源供应模块研制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中国极地研究中心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>
                          <a:latin typeface="宋体"/>
                          <a:ea typeface="宋体"/>
                          <a:cs typeface="宋体"/>
                        </a:rPr>
                        <a:t>620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589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0" dirty="0" smtClean="0">
                          <a:latin typeface="宋体"/>
                          <a:ea typeface="+mn-ea"/>
                          <a:cs typeface="宋体"/>
                        </a:rPr>
                        <a:t>2019-09-01</a:t>
                      </a:r>
                      <a:r>
                        <a:rPr lang="zh-CN" altLang="zh-CN" sz="1400" b="1" kern="0" dirty="0" smtClean="0">
                          <a:latin typeface="Calibri"/>
                          <a:ea typeface="+mn-ea"/>
                          <a:cs typeface="宋体"/>
                        </a:rPr>
                        <a:t>至 </a:t>
                      </a:r>
                      <a:r>
                        <a:rPr lang="en-US" altLang="zh-CN" sz="1400" b="1" kern="0" dirty="0" smtClean="0">
                          <a:latin typeface="Calibri"/>
                          <a:ea typeface="+mn-ea"/>
                          <a:cs typeface="宋体"/>
                        </a:rPr>
                        <a:t>2021-04-30</a:t>
                      </a:r>
                      <a:endParaRPr lang="zh-CN" altLang="zh-CN" sz="1400" b="1" kern="100" dirty="0" smtClean="0">
                        <a:latin typeface="Calibri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第一合作人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latin typeface="Calibri"/>
                          <a:ea typeface="宋体"/>
                          <a:cs typeface="Times New Roman"/>
                        </a:rPr>
                        <a:t>在研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4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6108007000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基于云计算的空间探测及数据处理技术的合作研究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科技部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350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350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2015-04-01</a:t>
                      </a: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至 </a:t>
                      </a:r>
                      <a:r>
                        <a:rPr lang="en-US" sz="1400" b="1" kern="0" dirty="0">
                          <a:latin typeface="Calibri"/>
                          <a:ea typeface="宋体"/>
                          <a:cs typeface="宋体"/>
                        </a:rPr>
                        <a:t>2018-03-31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第二合作人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结题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1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8508008361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  <a:tabLst/>
                      </a:pP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分布式光伏系统</a:t>
                      </a:r>
                      <a:r>
                        <a:rPr lang="zh-CN" sz="1400" b="1" kern="0" dirty="0" smtClean="0">
                          <a:latin typeface="Calibri"/>
                          <a:ea typeface="宋体"/>
                          <a:cs typeface="宋体"/>
                        </a:rPr>
                        <a:t>智慧</a:t>
                      </a: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运维技术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国网天津</a:t>
                      </a:r>
                      <a:r>
                        <a:rPr lang="zh-CN" sz="1400" b="1" kern="0" dirty="0" smtClean="0">
                          <a:latin typeface="Calibri"/>
                          <a:ea typeface="宋体"/>
                          <a:cs typeface="宋体"/>
                        </a:rPr>
                        <a:t>电力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>
                          <a:latin typeface="宋体"/>
                          <a:ea typeface="宋体"/>
                          <a:cs typeface="宋体"/>
                        </a:rPr>
                        <a:t>625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>
                          <a:latin typeface="宋体"/>
                          <a:ea typeface="宋体"/>
                          <a:cs typeface="宋体"/>
                        </a:rPr>
                        <a:t>360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2020-06-30</a:t>
                      </a: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至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latin typeface="宋体"/>
                          <a:ea typeface="宋体"/>
                          <a:cs typeface="宋体"/>
                        </a:rPr>
                        <a:t>2022-03-31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latin typeface="Calibri"/>
                          <a:ea typeface="宋体"/>
                          <a:cs typeface="宋体"/>
                        </a:rPr>
                        <a:t>第一合作人</a:t>
                      </a:r>
                      <a:endParaRPr lang="zh-CN" sz="1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b="1" kern="0">
                          <a:latin typeface="Calibri"/>
                          <a:ea typeface="宋体"/>
                          <a:cs typeface="宋体"/>
                        </a:rPr>
                        <a:t>在研</a:t>
                      </a:r>
                      <a:endParaRPr lang="zh-CN" sz="1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536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0" dirty="0" smtClean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7708000051</a:t>
                      </a:r>
                      <a:endParaRPr lang="zh-CN" sz="1400" b="1" kern="0" dirty="0">
                        <a:solidFill>
                          <a:schemeClr val="tx1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基于深度学习的</a:t>
                      </a:r>
                      <a:r>
                        <a:rPr lang="zh-CN" sz="1400" b="1" kern="0" dirty="0" smtClean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钢企</a:t>
                      </a: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智慧物流系统</a:t>
                      </a:r>
                      <a:r>
                        <a:rPr lang="zh-CN" sz="1400" b="1" kern="0" dirty="0" smtClean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研发</a:t>
                      </a:r>
                      <a:endParaRPr lang="zh-CN" sz="1400" b="1" kern="0" dirty="0">
                        <a:solidFill>
                          <a:schemeClr val="tx1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江苏省科技厅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120</a:t>
                      </a:r>
                      <a:endParaRPr lang="zh-CN" sz="1400" b="1" kern="0" dirty="0">
                        <a:solidFill>
                          <a:schemeClr val="tx1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120</a:t>
                      </a:r>
                      <a:endParaRPr lang="zh-CN" sz="1400" b="1" kern="0" dirty="0">
                        <a:solidFill>
                          <a:schemeClr val="tx1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2017-06-01</a:t>
                      </a: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至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2020-06-30</a:t>
                      </a:r>
                      <a:endParaRPr lang="zh-CN" sz="1400" b="1" kern="0" dirty="0">
                        <a:solidFill>
                          <a:schemeClr val="tx1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第一合作</a:t>
                      </a:r>
                      <a:r>
                        <a:rPr lang="zh-CN" sz="1400" b="1" kern="0" dirty="0" smtClean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人</a:t>
                      </a:r>
                      <a:endParaRPr lang="zh-CN" sz="1400" b="1" kern="0" dirty="0">
                        <a:solidFill>
                          <a:schemeClr val="tx1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结题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75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0" dirty="0" smtClean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6508007355</a:t>
                      </a:r>
                      <a:endParaRPr lang="zh-CN" sz="1400" b="1" kern="0" dirty="0">
                        <a:solidFill>
                          <a:schemeClr val="tx1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极地光伏油机</a:t>
                      </a:r>
                      <a:r>
                        <a:rPr lang="zh-CN" sz="1400" b="1" kern="0" dirty="0" smtClean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混合供电系统</a:t>
                      </a: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的</a:t>
                      </a:r>
                      <a:r>
                        <a:rPr lang="zh-CN" sz="1400" b="1" kern="0" dirty="0" smtClean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故障诊断</a:t>
                      </a: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与协同优化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国家自然科学</a:t>
                      </a:r>
                      <a:r>
                        <a:rPr lang="zh-CN" sz="1400" b="1" kern="0" dirty="0" smtClean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基金委</a:t>
                      </a:r>
                      <a:endParaRPr lang="zh-CN" sz="1400" b="1" kern="0" dirty="0">
                        <a:solidFill>
                          <a:schemeClr val="tx1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59</a:t>
                      </a:r>
                      <a:endParaRPr lang="zh-CN" sz="1400" b="1" kern="0" dirty="0">
                        <a:solidFill>
                          <a:schemeClr val="tx1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29.5</a:t>
                      </a:r>
                      <a:endParaRPr lang="zh-CN" sz="1400" b="1" kern="0" dirty="0">
                        <a:solidFill>
                          <a:schemeClr val="tx1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2020-01-01</a:t>
                      </a: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至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2023-12-31</a:t>
                      </a:r>
                      <a:endParaRPr lang="zh-CN" sz="1400" b="1" kern="0" dirty="0">
                        <a:solidFill>
                          <a:schemeClr val="tx1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第一合作</a:t>
                      </a:r>
                      <a:r>
                        <a:rPr lang="zh-CN" sz="1400" b="1" kern="0" dirty="0" smtClean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人</a:t>
                      </a:r>
                      <a:endParaRPr lang="zh-CN" sz="1400" b="1" kern="0" dirty="0">
                        <a:solidFill>
                          <a:schemeClr val="tx1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sz="1400" b="1" kern="0" dirty="0">
                          <a:solidFill>
                            <a:schemeClr val="tx1"/>
                          </a:solidFill>
                          <a:latin typeface="宋体"/>
                          <a:ea typeface="宋体"/>
                          <a:cs typeface="宋体"/>
                        </a:rPr>
                        <a:t>在研</a:t>
                      </a: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00100" y="78579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科研项目：</a:t>
            </a:r>
            <a:endParaRPr lang="zh-CN" altLang="en-US" b="1" dirty="0"/>
          </a:p>
        </p:txBody>
      </p:sp>
      <p:sp>
        <p:nvSpPr>
          <p:cNvPr id="7" name="矩形 6"/>
          <p:cNvSpPr/>
          <p:nvPr/>
        </p:nvSpPr>
        <p:spPr>
          <a:xfrm>
            <a:off x="642910" y="6072206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latinLnBrk="0" hangingPunct="1">
              <a:lnSpc>
                <a:spcPct val="100000"/>
              </a:lnSpc>
              <a:spcBef>
                <a:spcPct val="30000"/>
              </a:spcBef>
              <a:buClrTx/>
              <a:buSzTx/>
              <a:buFont typeface="Wingdings" panose="05000000000000000000" pitchFamily="2" charset="2"/>
              <a:buChar char="Ø"/>
              <a:tabLst>
                <a:tab pos="2147888" algn="l"/>
              </a:tabLst>
            </a:pP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面向多产线的钢铁生产集成化制造执行系统研发及应用，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2011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年江苏省科技进步二等奖（总排名第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，东南大学校内排名第</a:t>
            </a:r>
            <a:r>
              <a:rPr kumimoji="1" lang="en-US" altLang="zh-CN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kumimoji="1" lang="zh-CN" altLang="en-US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）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2C82CCEF-5369-4202-8CB7-F7B145AD4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60350"/>
            <a:ext cx="7993384" cy="46166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方仕雄</a:t>
            </a:r>
            <a:r>
              <a:rPr lang="en-US" altLang="zh-CN" sz="2400" dirty="0" smtClean="0">
                <a:solidFill>
                  <a:srgbClr val="FFCC00"/>
                </a:solidFill>
                <a:latin typeface="Times New Roman" pitchFamily="18" charset="0"/>
              </a:rPr>
              <a:t>    </a:t>
            </a:r>
            <a:r>
              <a:rPr lang="zh-CN" altLang="en-US" sz="2400" dirty="0" smtClean="0">
                <a:solidFill>
                  <a:srgbClr val="FFCC00"/>
                </a:solidFill>
                <a:latin typeface="Times New Roman" pitchFamily="18" charset="0"/>
              </a:rPr>
              <a:t>自动化学院            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其他</a:t>
            </a: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亮点工作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A4D6A456-DBFC-49D1-91DC-9DE9F8A8D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42" y="1073123"/>
            <a:ext cx="8429652" cy="555844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1478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algn="just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坚持“立德树人”：自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2017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年来担任自动化学院学生帮扶中心班主任，定期与困难学生一对一交流，从专业课程上开展帮扶，累计帮扶学生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30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余人，取得了一定效果。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pPr marL="342900" indent="-342900" algn="just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积极参与南极科考和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AMS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项目团队：</a:t>
            </a: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先后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4</a:t>
            </a: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次到拉萨和羊八井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开展</a:t>
            </a: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项目调试和高原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体能适应训练</a:t>
            </a: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2019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年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10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月</a:t>
            </a: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参与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中国</a:t>
            </a: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第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36</a:t>
            </a: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次南极科考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，历时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5</a:t>
            </a: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个半月时间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。</a:t>
            </a: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完成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学校既定科考任务外，还承担了南极</a:t>
            </a: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考察队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交予</a:t>
            </a: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的泰山站站区整体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自动</a:t>
            </a:r>
            <a:r>
              <a:rPr kumimoji="1" lang="zh-CN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控制系统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软硬件调试任务，全部顺利完成，</a:t>
            </a:r>
            <a:r>
              <a:rPr lang="zh-CN" altLang="zh-CN" sz="2400" b="1" dirty="0" smtClean="0"/>
              <a:t>确保</a:t>
            </a:r>
            <a:r>
              <a:rPr lang="zh-CN" altLang="en-US" sz="2400" b="1" dirty="0" smtClean="0"/>
              <a:t>了国家部委对</a:t>
            </a:r>
            <a:r>
              <a:rPr lang="zh-CN" altLang="zh-CN" sz="2400" b="1" dirty="0" smtClean="0"/>
              <a:t>泰山站</a:t>
            </a:r>
            <a:r>
              <a:rPr lang="zh-CN" altLang="en-US" sz="2400" b="1" dirty="0" smtClean="0"/>
              <a:t>竣工验收</a:t>
            </a:r>
            <a:r>
              <a:rPr lang="zh-CN" altLang="zh-CN" sz="2400" b="1" dirty="0" smtClean="0"/>
              <a:t>进度</a:t>
            </a:r>
            <a:r>
              <a:rPr lang="zh-CN" altLang="en-US" sz="2400" b="1" dirty="0" smtClean="0"/>
              <a:t>要求。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 marL="342900" indent="-342900" algn="just"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积极参与社会服务：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2018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年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-08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至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2019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年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-07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月科技镇长团挂职江苏大丰港经济技术开发区管委会，获省委组织部授予的优秀团员称号。负责三旺通信</a:t>
            </a:r>
            <a:r>
              <a:rPr kumimoji="1" lang="en-US" altLang="zh-CN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-</a:t>
            </a:r>
            <a:r>
              <a:rPr kumimoji="1" lang="zh-CN" altLang="en-US" sz="2400" b="1" dirty="0" smtClean="0">
                <a:latin typeface="华文宋体" panose="02010600040101010101" pitchFamily="2" charset="-122"/>
                <a:ea typeface="华文宋体" panose="02010600040101010101" pitchFamily="2" charset="-122"/>
                <a:sym typeface="Symbol" panose="05050102010706020507" pitchFamily="18" charset="2"/>
              </a:rPr>
              <a:t>东南大学工业互联网技术联合研发中心（设立在深圳研究院）等。</a:t>
            </a:r>
            <a:endParaRPr kumimoji="1" lang="en-US" altLang="zh-CN" sz="2400" b="1" dirty="0" smtClean="0">
              <a:latin typeface="华文宋体" panose="02010600040101010101" pitchFamily="2" charset="-122"/>
              <a:ea typeface="华文宋体" panose="02010600040101010101" pitchFamily="2" charset="-122"/>
              <a:sym typeface="Symbol" panose="05050102010706020507" pitchFamily="18" charset="2"/>
            </a:endParaRPr>
          </a:p>
          <a:p>
            <a:pPr>
              <a:spcBef>
                <a:spcPct val="20000"/>
              </a:spcBef>
            </a:pPr>
            <a:endParaRPr kumimoji="1" lang="en-US" altLang="zh-CN" sz="2400" b="1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943091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1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564</Words>
  <Application>Microsoft Office PowerPoint</Application>
  <PresentationFormat>全屏显示(4:3)</PresentationFormat>
  <Paragraphs>105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仿宋_GB2312</vt:lpstr>
      <vt:lpstr>黑体</vt:lpstr>
      <vt:lpstr>华文宋体</vt:lpstr>
      <vt:lpstr>宋体</vt:lpstr>
      <vt:lpstr>Arial</vt:lpstr>
      <vt:lpstr>Calibri</vt:lpstr>
      <vt:lpstr>Symbol</vt:lpstr>
      <vt:lpstr>Times New Roman</vt:lpstr>
      <vt:lpstr>Wingdings</vt:lpstr>
      <vt:lpstr>1</vt:lpstr>
      <vt:lpstr>自动化学院 </vt:lpstr>
      <vt:lpstr>PowerPoint 演示文稿</vt:lpstr>
      <vt:lpstr>PowerPoint 演示文稿</vt:lpstr>
      <vt:lpstr>PowerPoint 演示文稿</vt:lpstr>
      <vt:lpstr>PowerPoint 演示文稿</vt:lpstr>
    </vt:vector>
  </TitlesOfParts>
  <Company>doem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北京工业大学</dc:title>
  <dc:creator>nsfc</dc:creator>
  <cp:lastModifiedBy>陈晓华</cp:lastModifiedBy>
  <cp:revision>46</cp:revision>
  <dcterms:created xsi:type="dcterms:W3CDTF">2006-07-18T00:09:42Z</dcterms:created>
  <dcterms:modified xsi:type="dcterms:W3CDTF">2021-06-29T01:50:12Z</dcterms:modified>
</cp:coreProperties>
</file>