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"/>
  </p:notesMasterIdLst>
  <p:sldIdLst>
    <p:sldId id="257" r:id="rId2"/>
    <p:sldId id="262" r:id="rId3"/>
    <p:sldId id="263" r:id="rId4"/>
    <p:sldId id="264" r:id="rId5"/>
    <p:sldId id="266" r:id="rId6"/>
    <p:sldId id="267" r:id="rId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131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2684" y="5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9A32BE7-F2A6-45A8-8DD9-5A103F1E7C9D}" type="datetimeFigureOut">
              <a:rPr lang="zh-CN" altLang="en-US"/>
              <a:pPr>
                <a:defRPr/>
              </a:pPr>
              <a:t>2021-6-29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EDAAA92-57CE-47F6-B0F8-23BCB56153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11685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>
            <a:extLst>
              <a:ext uri="{FF2B5EF4-FFF2-40B4-BE49-F238E27FC236}">
                <a16:creationId xmlns:a16="http://schemas.microsoft.com/office/drawing/2014/main" xmlns="" id="{2B45E644-93AC-4EE0-927B-07974849FB1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>
            <a:extLst>
              <a:ext uri="{FF2B5EF4-FFF2-40B4-BE49-F238E27FC236}">
                <a16:creationId xmlns:a16="http://schemas.microsoft.com/office/drawing/2014/main" xmlns="" id="{F37CAC1B-6ED8-4A7E-89DE-EFB567B264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kumimoji="1" lang="en-US" altLang="zh-CN" b="1">
                <a:latin typeface="华文宋体" panose="02010600040101010101" pitchFamily="2" charset="-122"/>
                <a:ea typeface="华文宋体" panose="02010600040101010101" pitchFamily="2" charset="-122"/>
              </a:rPr>
              <a:t> ~ </a:t>
            </a:r>
            <a:endParaRPr lang="zh-CN" altLang="en-US"/>
          </a:p>
        </p:txBody>
      </p:sp>
      <p:sp>
        <p:nvSpPr>
          <p:cNvPr id="6148" name="灯片编号占位符 3">
            <a:extLst>
              <a:ext uri="{FF2B5EF4-FFF2-40B4-BE49-F238E27FC236}">
                <a16:creationId xmlns:a16="http://schemas.microsoft.com/office/drawing/2014/main" xmlns="" id="{E8AD6F7E-0E43-4F12-8890-37C6D2CEE91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166F7ABD-07CE-41C1-985A-B80E04689218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1037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4130" name="Rectangle 34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1143000" y="2286000"/>
            <a:ext cx="77724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>
                <a:solidFill>
                  <a:srgbClr val="00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4131" name="Rectangle 35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1828800" y="3886200"/>
            <a:ext cx="6400800" cy="1752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923EF207-625F-4208-BE88-96098F77197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55576" y="1700808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685800" cy="6854825"/>
            <a:chOff x="0" y="0"/>
            <a:chExt cx="684" cy="4318"/>
          </a:xfrm>
        </p:grpSpPr>
        <p:sp>
          <p:nvSpPr>
            <p:cNvPr id="307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1064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1065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6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7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8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9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0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1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2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3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4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5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6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7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8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9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0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1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2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3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4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5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6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7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8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9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90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91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92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93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grpSp>
        <p:nvGrpSpPr>
          <p:cNvPr id="1027" name="Group 34"/>
          <p:cNvGrpSpPr>
            <a:grpSpLocks/>
          </p:cNvGrpSpPr>
          <p:nvPr/>
        </p:nvGrpSpPr>
        <p:grpSpPr bwMode="auto">
          <a:xfrm>
            <a:off x="0" y="0"/>
            <a:ext cx="685800" cy="6854825"/>
            <a:chOff x="0" y="0"/>
            <a:chExt cx="684" cy="4318"/>
          </a:xfrm>
        </p:grpSpPr>
        <p:sp>
          <p:nvSpPr>
            <p:cNvPr id="3107" name="Rectangle 35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1033" name="Group 36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1034" name="Rectangle 37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5" name="Rectangle 38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6" name="Rectangle 39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7" name="Rectangle 40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8" name="Rectangle 41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9" name="Rectangle 42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0" name="Rectangle 43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1" name="Rectangle 44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2" name="Rectangle 45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3" name="Rectangle 46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4" name="Rectangle 47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5" name="Rectangle 48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6" name="Rectangle 49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7" name="Rectangle 50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8" name="Rectangle 51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9" name="Rectangle 52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0" name="Rectangle 53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1" name="Rectangle 54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2" name="Rectangle 55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3" name="Rectangle 56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4" name="Rectangle 57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5" name="Rectangle 58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6" name="Rectangle 59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7" name="Rectangle 60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8" name="Rectangle 61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9" name="Rectangle 62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0" name="Rectangle 63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1" name="Rectangle 64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2" name="Rectangle 65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1029" name="Text Box 67"/>
          <p:cNvSpPr txBox="1">
            <a:spLocks noChangeArrowheads="1"/>
          </p:cNvSpPr>
          <p:nvPr/>
        </p:nvSpPr>
        <p:spPr bwMode="auto">
          <a:xfrm>
            <a:off x="0" y="1143000"/>
            <a:ext cx="533400" cy="3667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kumimoji="1" lang="zh-CN" altLang="zh-CN">
              <a:latin typeface="Times New Roman" pitchFamily="18" charset="0"/>
            </a:endParaRPr>
          </a:p>
        </p:txBody>
      </p:sp>
      <p:sp>
        <p:nvSpPr>
          <p:cNvPr id="1030" name="Text Box 68"/>
          <p:cNvSpPr txBox="1">
            <a:spLocks noChangeArrowheads="1"/>
          </p:cNvSpPr>
          <p:nvPr/>
        </p:nvSpPr>
        <p:spPr bwMode="auto">
          <a:xfrm>
            <a:off x="152400" y="1066800"/>
            <a:ext cx="381000" cy="452431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zh-CN" altLang="en-US" dirty="0">
                <a:solidFill>
                  <a:srgbClr val="33CCFF"/>
                </a:solidFill>
                <a:latin typeface="Times New Roman" pitchFamily="18" charset="0"/>
                <a:ea typeface="仿宋_GB2312" pitchFamily="49" charset="-122"/>
              </a:rPr>
              <a:t>东南大学专业技术职务晋升成果介绍</a:t>
            </a:r>
            <a:endParaRPr kumimoji="1" lang="en-US" altLang="zh-CN" dirty="0">
              <a:solidFill>
                <a:srgbClr val="33CCFF"/>
              </a:solidFill>
              <a:latin typeface="Times New Roman" pitchFamily="18" charset="0"/>
              <a:ea typeface="仿宋_GB2312" pitchFamily="49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8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03350" y="4724400"/>
            <a:ext cx="6565900" cy="1139825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kumimoji="0" lang="zh-CN" alt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自动化学院</a:t>
            </a:r>
            <a:br>
              <a:rPr kumimoji="0" lang="zh-CN" alt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</a:br>
            <a:endParaRPr lang="zh-CN" altLang="en-US" sz="3200" b="1" dirty="0">
              <a:solidFill>
                <a:schemeClr val="tx1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08400" y="3429000"/>
            <a:ext cx="2089150" cy="685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kumimoji="0" lang="zh-CN" altLang="en-US" sz="4000" dirty="0">
                <a:solidFill>
                  <a:srgbClr val="FFCC00"/>
                </a:solidFill>
                <a:effectLst/>
                <a:ea typeface="黑体" pitchFamily="2" charset="-122"/>
              </a:rPr>
              <a:t>薛磊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754063" y="1557338"/>
            <a:ext cx="8389937" cy="6161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3400" b="1" dirty="0">
                <a:latin typeface="黑体" pitchFamily="2" charset="-122"/>
                <a:ea typeface="黑体" pitchFamily="2" charset="-122"/>
              </a:rPr>
              <a:t>专业技术岗 副研究员 申报</a:t>
            </a:r>
            <a:endParaRPr kumimoji="1" lang="en-US" altLang="zh-CN" sz="3400" b="1" dirty="0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>
            <a:extLst>
              <a:ext uri="{FF2B5EF4-FFF2-40B4-BE49-F238E27FC236}">
                <a16:creationId xmlns:a16="http://schemas.microsoft.com/office/drawing/2014/main" xmlns="" id="{A96C2C82-4C4C-4955-B738-69EC766C0F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260350"/>
            <a:ext cx="6913562" cy="4667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薛磊</a:t>
            </a:r>
            <a:r>
              <a:rPr lang="en-US" altLang="zh-CN" sz="2400" dirty="0">
                <a:solidFill>
                  <a:srgbClr val="FFCC00"/>
                </a:solidFill>
                <a:latin typeface="Times New Roman" pitchFamily="18" charset="0"/>
              </a:rPr>
              <a:t>    </a:t>
            </a: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自动化学院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简     历</a:t>
            </a:r>
          </a:p>
        </p:txBody>
      </p:sp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xmlns="" id="{47BB3AC4-1B35-440E-9717-1A237B25F8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273285"/>
              </p:ext>
            </p:extLst>
          </p:nvPr>
        </p:nvGraphicFramePr>
        <p:xfrm>
          <a:off x="755576" y="1196752"/>
          <a:ext cx="7344816" cy="18159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96344">
                  <a:extLst>
                    <a:ext uri="{9D8B030D-6E8A-4147-A177-3AD203B41FA5}">
                      <a16:colId xmlns:a16="http://schemas.microsoft.com/office/drawing/2014/main" xmlns="" val="2761486681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xmlns="" val="3534778389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xmlns="" val="2253106390"/>
                    </a:ext>
                  </a:extLst>
                </a:gridCol>
              </a:tblGrid>
              <a:tr h="337956">
                <a:tc>
                  <a:txBody>
                    <a:bodyPr/>
                    <a:lstStyle/>
                    <a:p>
                      <a:r>
                        <a:rPr lang="zh-CN" altLang="en-US" sz="2000" b="1" dirty="0">
                          <a:latin typeface="+mn-lt"/>
                          <a:ea typeface="楷体" panose="02010609060101010101" pitchFamily="49" charset="-122"/>
                        </a:rPr>
                        <a:t>时间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2000" b="1" dirty="0">
                          <a:latin typeface="+mn-lt"/>
                          <a:ea typeface="楷体" panose="02010609060101010101" pitchFamily="49" charset="-122"/>
                        </a:rPr>
                        <a:t>学校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2000" b="1" dirty="0">
                          <a:latin typeface="+mn-lt"/>
                          <a:ea typeface="楷体" panose="02010609060101010101" pitchFamily="49" charset="-122"/>
                        </a:rPr>
                        <a:t>学位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262063365"/>
                  </a:ext>
                </a:extLst>
              </a:tr>
              <a:tr h="393920">
                <a:tc>
                  <a:txBody>
                    <a:bodyPr/>
                    <a:lstStyle/>
                    <a:p>
                      <a:r>
                        <a:rPr kumimoji="1" lang="en-US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2012</a:t>
                      </a:r>
                      <a:r>
                        <a:rPr kumimoji="1" lang="zh-CN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年</a:t>
                      </a:r>
                      <a:r>
                        <a:rPr kumimoji="1" lang="en-US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03</a:t>
                      </a:r>
                      <a:r>
                        <a:rPr kumimoji="1" lang="zh-CN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月</a:t>
                      </a:r>
                      <a:r>
                        <a:rPr kumimoji="1" lang="en-US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~2017</a:t>
                      </a:r>
                      <a:r>
                        <a:rPr kumimoji="1" lang="zh-CN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年</a:t>
                      </a:r>
                      <a:r>
                        <a:rPr kumimoji="1" lang="en-US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09</a:t>
                      </a:r>
                      <a:r>
                        <a:rPr kumimoji="1" lang="zh-CN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月</a:t>
                      </a:r>
                      <a:endParaRPr lang="zh-CN" altLang="en-US" sz="2000" b="1" dirty="0">
                        <a:latin typeface="+mn-lt"/>
                        <a:ea typeface="楷体" panose="02010609060101010101" pitchFamily="49" charset="-122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zh-CN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东南大学</a:t>
                      </a:r>
                      <a:endParaRPr lang="zh-CN" altLang="en-US" sz="2000" b="1" dirty="0">
                        <a:latin typeface="+mn-lt"/>
                        <a:ea typeface="楷体" panose="02010609060101010101" pitchFamily="49" charset="-122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zh-CN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博士</a:t>
                      </a:r>
                      <a:endParaRPr lang="zh-CN" altLang="en-US" sz="2000" b="1" dirty="0">
                        <a:latin typeface="+mn-lt"/>
                        <a:ea typeface="楷体" panose="02010609060101010101" pitchFamily="49" charset="-122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758600409"/>
                  </a:ext>
                </a:extLst>
              </a:tr>
              <a:tr h="591424">
                <a:tc>
                  <a:txBody>
                    <a:bodyPr/>
                    <a:lstStyle/>
                    <a:p>
                      <a:r>
                        <a:rPr kumimoji="1" lang="en-US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2009</a:t>
                      </a:r>
                      <a:r>
                        <a:rPr kumimoji="1" lang="zh-CN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年</a:t>
                      </a:r>
                      <a:r>
                        <a:rPr kumimoji="1" lang="en-US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09</a:t>
                      </a:r>
                      <a:r>
                        <a:rPr kumimoji="1" lang="zh-CN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月</a:t>
                      </a:r>
                      <a:r>
                        <a:rPr kumimoji="1" lang="en-US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~2012</a:t>
                      </a:r>
                      <a:r>
                        <a:rPr kumimoji="1" lang="zh-CN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年</a:t>
                      </a:r>
                      <a:r>
                        <a:rPr kumimoji="1" lang="en-US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02</a:t>
                      </a:r>
                      <a:r>
                        <a:rPr kumimoji="1" lang="zh-CN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月</a:t>
                      </a:r>
                      <a:endParaRPr lang="zh-CN" altLang="en-US" sz="2000" b="1" dirty="0">
                        <a:latin typeface="+mn-lt"/>
                        <a:ea typeface="楷体" panose="02010609060101010101" pitchFamily="49" charset="-122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zh-CN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东南大学</a:t>
                      </a:r>
                      <a:endParaRPr lang="zh-CN" altLang="en-US" sz="2000" b="1" dirty="0">
                        <a:latin typeface="+mn-lt"/>
                        <a:ea typeface="楷体" panose="02010609060101010101" pitchFamily="49" charset="-122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zh-CN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硕士</a:t>
                      </a:r>
                      <a:endParaRPr lang="zh-CN" altLang="en-US" sz="2000" b="1" dirty="0">
                        <a:latin typeface="+mn-lt"/>
                        <a:ea typeface="楷体" panose="02010609060101010101" pitchFamily="49" charset="-122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584893410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r>
                        <a:rPr kumimoji="1" lang="en-US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2005</a:t>
                      </a:r>
                      <a:r>
                        <a:rPr kumimoji="1" lang="zh-CN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年</a:t>
                      </a:r>
                      <a:r>
                        <a:rPr kumimoji="1" lang="en-US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09</a:t>
                      </a:r>
                      <a:r>
                        <a:rPr kumimoji="1" lang="zh-CN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月</a:t>
                      </a:r>
                      <a:r>
                        <a:rPr kumimoji="1" lang="en-US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~2009</a:t>
                      </a:r>
                      <a:r>
                        <a:rPr kumimoji="1" lang="zh-CN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年</a:t>
                      </a:r>
                      <a:r>
                        <a:rPr kumimoji="1" lang="en-US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06</a:t>
                      </a:r>
                      <a:r>
                        <a:rPr kumimoji="1" lang="zh-CN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月</a:t>
                      </a:r>
                      <a:endParaRPr lang="zh-CN" altLang="en-US" sz="2000" b="1" dirty="0">
                        <a:latin typeface="+mn-lt"/>
                        <a:ea typeface="楷体" panose="02010609060101010101" pitchFamily="49" charset="-122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zh-CN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黑龙江大学</a:t>
                      </a:r>
                      <a:endParaRPr lang="zh-CN" altLang="en-US" sz="2000" b="1" dirty="0">
                        <a:latin typeface="+mn-lt"/>
                        <a:ea typeface="楷体" panose="02010609060101010101" pitchFamily="49" charset="-122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zh-CN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学士</a:t>
                      </a:r>
                      <a:endParaRPr lang="zh-CN" altLang="en-US" sz="2000" b="1" dirty="0">
                        <a:latin typeface="+mn-lt"/>
                        <a:ea typeface="楷体" panose="02010609060101010101" pitchFamily="49" charset="-122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072152019"/>
                  </a:ext>
                </a:extLst>
              </a:tr>
            </a:tbl>
          </a:graphicData>
        </a:graphic>
      </p:graphicFrame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xmlns="" id="{BE75C05D-23C6-4BEC-9834-F96537FF67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3130293"/>
              </p:ext>
            </p:extLst>
          </p:nvPr>
        </p:nvGraphicFramePr>
        <p:xfrm>
          <a:off x="755577" y="3501008"/>
          <a:ext cx="8064895" cy="331352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99217">
                  <a:extLst>
                    <a:ext uri="{9D8B030D-6E8A-4147-A177-3AD203B41FA5}">
                      <a16:colId xmlns:a16="http://schemas.microsoft.com/office/drawing/2014/main" xmlns="" val="2761486681"/>
                    </a:ext>
                  </a:extLst>
                </a:gridCol>
                <a:gridCol w="2805438">
                  <a:extLst>
                    <a:ext uri="{9D8B030D-6E8A-4147-A177-3AD203B41FA5}">
                      <a16:colId xmlns:a16="http://schemas.microsoft.com/office/drawing/2014/main" xmlns="" val="3534778389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xmlns="" val="2253106390"/>
                    </a:ext>
                  </a:extLst>
                </a:gridCol>
              </a:tblGrid>
              <a:tr h="398962">
                <a:tc>
                  <a:txBody>
                    <a:bodyPr/>
                    <a:lstStyle/>
                    <a:p>
                      <a:r>
                        <a:rPr lang="zh-CN" altLang="en-US" sz="2000" b="1" dirty="0">
                          <a:latin typeface="+mn-lt"/>
                          <a:ea typeface="楷体" panose="02010609060101010101" pitchFamily="49" charset="-122"/>
                        </a:rPr>
                        <a:t>时间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000" b="1" dirty="0">
                          <a:latin typeface="+mn-lt"/>
                          <a:ea typeface="楷体" panose="02010609060101010101" pitchFamily="49" charset="-122"/>
                        </a:rPr>
                        <a:t>单位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000" b="1" dirty="0">
                          <a:latin typeface="+mn-lt"/>
                          <a:ea typeface="楷体" panose="02010609060101010101" pitchFamily="49" charset="-122"/>
                        </a:rPr>
                        <a:t>身份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262063365"/>
                  </a:ext>
                </a:extLst>
              </a:tr>
              <a:tr h="653975">
                <a:tc>
                  <a:txBody>
                    <a:bodyPr/>
                    <a:lstStyle/>
                    <a:p>
                      <a:r>
                        <a:rPr lang="en-US" altLang="zh-CN" sz="2000" b="1" dirty="0">
                          <a:latin typeface="+mn-lt"/>
                          <a:ea typeface="楷体" panose="02010609060101010101" pitchFamily="49" charset="-122"/>
                        </a:rPr>
                        <a:t>2020</a:t>
                      </a:r>
                      <a:r>
                        <a:rPr lang="zh-CN" altLang="en-US" sz="2000" b="1" dirty="0">
                          <a:latin typeface="+mn-lt"/>
                          <a:ea typeface="楷体" panose="02010609060101010101" pitchFamily="49" charset="-122"/>
                        </a:rPr>
                        <a:t>年</a:t>
                      </a:r>
                      <a:r>
                        <a:rPr lang="en-US" altLang="zh-CN" sz="2000" b="1" dirty="0">
                          <a:latin typeface="+mn-lt"/>
                          <a:ea typeface="楷体" panose="02010609060101010101" pitchFamily="49" charset="-122"/>
                        </a:rPr>
                        <a:t>01</a:t>
                      </a:r>
                      <a:r>
                        <a:rPr lang="zh-CN" altLang="en-US" sz="2000" b="1" dirty="0">
                          <a:latin typeface="+mn-lt"/>
                          <a:ea typeface="楷体" panose="02010609060101010101" pitchFamily="49" charset="-122"/>
                        </a:rPr>
                        <a:t>月</a:t>
                      </a:r>
                      <a:r>
                        <a:rPr lang="en-US" altLang="zh-CN" sz="2000" b="1" dirty="0">
                          <a:latin typeface="+mn-lt"/>
                          <a:ea typeface="楷体" panose="02010609060101010101" pitchFamily="49" charset="-122"/>
                        </a:rPr>
                        <a:t>~</a:t>
                      </a:r>
                      <a:r>
                        <a:rPr lang="zh-CN" altLang="en-US" sz="2000" b="1" dirty="0">
                          <a:latin typeface="+mn-lt"/>
                          <a:ea typeface="楷体" panose="02010609060101010101" pitchFamily="49" charset="-122"/>
                        </a:rPr>
                        <a:t>至今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000" b="1" dirty="0">
                          <a:latin typeface="+mn-lt"/>
                          <a:ea typeface="楷体" panose="02010609060101010101" pitchFamily="49" charset="-122"/>
                        </a:rPr>
                        <a:t>东南大学</a:t>
                      </a:r>
                      <a:endParaRPr lang="en-US" altLang="zh-CN" sz="2000" b="1" dirty="0">
                        <a:latin typeface="+mn-lt"/>
                        <a:ea typeface="楷体" panose="02010609060101010101" pitchFamily="49" charset="-122"/>
                      </a:endParaRPr>
                    </a:p>
                    <a:p>
                      <a:r>
                        <a:rPr lang="zh-CN" altLang="en-US" sz="2000" b="1" dirty="0">
                          <a:latin typeface="+mn-lt"/>
                          <a:ea typeface="楷体" panose="02010609060101010101" pitchFamily="49" charset="-122"/>
                        </a:rPr>
                        <a:t>自动化学院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base">
                        <a:spcBef>
                          <a:spcPct val="30000"/>
                        </a:spcBef>
                        <a:spcAft>
                          <a:spcPct val="0"/>
                        </a:spcAft>
                      </a:pPr>
                      <a:r>
                        <a:rPr kumimoji="1" lang="zh-CN" altLang="en-US" sz="2000" b="1" kern="1200" dirty="0">
                          <a:solidFill>
                            <a:srgbClr val="FFFF00"/>
                          </a:solidFill>
                          <a:latin typeface="+mn-lt"/>
                          <a:ea typeface="楷体" panose="02010609060101010101" pitchFamily="49" charset="-122"/>
                          <a:cs typeface="+mn-cs"/>
                        </a:rPr>
                        <a:t>至善青年学者、</a:t>
                      </a:r>
                      <a:endParaRPr kumimoji="1" lang="en-US" altLang="zh-CN" sz="2000" b="1" kern="1200" dirty="0">
                        <a:solidFill>
                          <a:srgbClr val="FFFF00"/>
                        </a:solidFill>
                        <a:latin typeface="+mn-lt"/>
                        <a:ea typeface="楷体" panose="02010609060101010101" pitchFamily="49" charset="-122"/>
                        <a:cs typeface="+mn-cs"/>
                      </a:endParaRPr>
                    </a:p>
                    <a:p>
                      <a:pPr algn="l" rtl="0" fontAlgn="base">
                        <a:spcBef>
                          <a:spcPct val="30000"/>
                        </a:spcBef>
                        <a:spcAft>
                          <a:spcPct val="0"/>
                        </a:spcAft>
                      </a:pPr>
                      <a:r>
                        <a:rPr kumimoji="1" lang="zh-CN" altLang="en-US" sz="2000" b="1" kern="1200" dirty="0">
                          <a:solidFill>
                            <a:srgbClr val="FFFF00"/>
                          </a:solidFill>
                          <a:latin typeface="+mn-lt"/>
                          <a:ea typeface="楷体" panose="02010609060101010101" pitchFamily="49" charset="-122"/>
                          <a:cs typeface="+mn-cs"/>
                        </a:rPr>
                        <a:t>硕士生导师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8962">
                <a:tc>
                  <a:txBody>
                    <a:bodyPr/>
                    <a:lstStyle/>
                    <a:p>
                      <a:r>
                        <a:rPr kumimoji="1" lang="en-US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2019</a:t>
                      </a:r>
                      <a:r>
                        <a:rPr kumimoji="1" lang="zh-CN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年</a:t>
                      </a:r>
                      <a:r>
                        <a:rPr kumimoji="1" lang="en-US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09</a:t>
                      </a:r>
                      <a:r>
                        <a:rPr kumimoji="1" lang="zh-CN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月</a:t>
                      </a:r>
                      <a:r>
                        <a:rPr kumimoji="1" lang="en-US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~</a:t>
                      </a:r>
                      <a:r>
                        <a:rPr kumimoji="1" lang="zh-CN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至今</a:t>
                      </a:r>
                      <a:endParaRPr lang="zh-CN" altLang="en-US" sz="2000" b="1" dirty="0">
                        <a:latin typeface="+mn-lt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zh-CN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东南大学</a:t>
                      </a:r>
                      <a:endParaRPr kumimoji="1" lang="en-US" altLang="zh-CN" sz="2000" b="1" kern="1200" dirty="0">
                        <a:latin typeface="+mn-lt"/>
                        <a:ea typeface="楷体" panose="02010609060101010101" pitchFamily="49" charset="-122"/>
                      </a:endParaRPr>
                    </a:p>
                    <a:p>
                      <a:r>
                        <a:rPr kumimoji="1" lang="zh-CN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自动化学院</a:t>
                      </a:r>
                      <a:endParaRPr lang="zh-CN" altLang="en-US" sz="2000" b="1" dirty="0">
                        <a:latin typeface="+mn-lt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zh-CN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讲师</a:t>
                      </a:r>
                      <a:endParaRPr lang="zh-CN" altLang="en-US" sz="2000" b="1" dirty="0">
                        <a:latin typeface="+mn-lt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758600409"/>
                  </a:ext>
                </a:extLst>
              </a:tr>
              <a:tr h="653975">
                <a:tc>
                  <a:txBody>
                    <a:bodyPr/>
                    <a:lstStyle/>
                    <a:p>
                      <a:r>
                        <a:rPr kumimoji="1" lang="en-US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2017</a:t>
                      </a:r>
                      <a:r>
                        <a:rPr kumimoji="1" lang="zh-CN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年</a:t>
                      </a:r>
                      <a:r>
                        <a:rPr kumimoji="1" lang="en-US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09</a:t>
                      </a:r>
                      <a:r>
                        <a:rPr kumimoji="1" lang="zh-CN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月</a:t>
                      </a:r>
                      <a:r>
                        <a:rPr kumimoji="1" lang="en-US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~2019</a:t>
                      </a:r>
                      <a:r>
                        <a:rPr kumimoji="1" lang="zh-CN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年</a:t>
                      </a:r>
                      <a:r>
                        <a:rPr kumimoji="1" lang="en-US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09</a:t>
                      </a:r>
                      <a:r>
                        <a:rPr kumimoji="1" lang="zh-CN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月 </a:t>
                      </a:r>
                      <a:endParaRPr lang="zh-CN" altLang="en-US" sz="2000" b="1" dirty="0">
                        <a:latin typeface="+mn-lt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zh-CN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东南大学</a:t>
                      </a:r>
                      <a:endParaRPr kumimoji="1" lang="en-US" altLang="zh-CN" sz="2000" b="1" kern="1200" dirty="0">
                        <a:latin typeface="+mn-lt"/>
                        <a:ea typeface="楷体" panose="02010609060101010101" pitchFamily="49" charset="-122"/>
                      </a:endParaRPr>
                    </a:p>
                    <a:p>
                      <a:r>
                        <a:rPr kumimoji="1" lang="zh-CN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信息科学与工程学院</a:t>
                      </a:r>
                      <a:endParaRPr lang="zh-CN" altLang="en-US" sz="2000" b="1" dirty="0">
                        <a:latin typeface="+mn-lt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zh-CN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博士后</a:t>
                      </a:r>
                      <a:endParaRPr lang="zh-CN" altLang="en-US" sz="2000" b="1" dirty="0">
                        <a:latin typeface="+mn-lt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584893410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kumimoji="1" lang="en-US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2013</a:t>
                      </a:r>
                      <a:r>
                        <a:rPr kumimoji="1" lang="zh-CN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年</a:t>
                      </a:r>
                      <a:r>
                        <a:rPr kumimoji="1" lang="en-US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09</a:t>
                      </a:r>
                      <a:r>
                        <a:rPr kumimoji="1" lang="zh-CN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月</a:t>
                      </a:r>
                      <a:r>
                        <a:rPr kumimoji="1" lang="en-US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~2014</a:t>
                      </a:r>
                      <a:r>
                        <a:rPr kumimoji="1" lang="zh-CN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年</a:t>
                      </a:r>
                      <a:r>
                        <a:rPr kumimoji="1" lang="en-US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09</a:t>
                      </a:r>
                      <a:r>
                        <a:rPr kumimoji="1" lang="zh-CN" altLang="zh-CN" sz="2000" b="1" kern="1200" dirty="0">
                          <a:latin typeface="+mn-lt"/>
                          <a:ea typeface="楷体" panose="02010609060101010101" pitchFamily="49" charset="-122"/>
                        </a:rPr>
                        <a:t>月</a:t>
                      </a:r>
                      <a:endParaRPr lang="zh-CN" altLang="en-US" sz="2000" b="1" dirty="0">
                        <a:latin typeface="+mn-lt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zh-CN" altLang="en-US" sz="2000" b="1" kern="1200" dirty="0">
                          <a:latin typeface="+mn-lt"/>
                          <a:ea typeface="楷体" panose="02010609060101010101" pitchFamily="49" charset="-122"/>
                        </a:rPr>
                        <a:t>美国密苏里科技大学</a:t>
                      </a:r>
                      <a:endParaRPr lang="zh-CN" altLang="en-US" sz="2000" b="1" dirty="0">
                        <a:latin typeface="+mn-lt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zh-CN" altLang="en-US" sz="2000" b="1" kern="1200" dirty="0">
                          <a:latin typeface="+mn-lt"/>
                          <a:ea typeface="楷体" panose="02010609060101010101" pitchFamily="49" charset="-122"/>
                        </a:rPr>
                        <a:t>国家公派联合培养博士生</a:t>
                      </a:r>
                      <a:endParaRPr lang="zh-CN" altLang="en-US" sz="2000" b="1" dirty="0">
                        <a:latin typeface="+mn-lt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072152019"/>
                  </a:ext>
                </a:extLst>
              </a:tr>
            </a:tbl>
          </a:graphicData>
        </a:graphic>
      </p:graphicFrame>
      <p:sp>
        <p:nvSpPr>
          <p:cNvPr id="9" name="Text Box 4">
            <a:extLst>
              <a:ext uri="{FF2B5EF4-FFF2-40B4-BE49-F238E27FC236}">
                <a16:creationId xmlns:a16="http://schemas.microsoft.com/office/drawing/2014/main" xmlns="" id="{3ACA2FE6-010C-4E22-A054-B7A0B3484E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261" y="792574"/>
            <a:ext cx="8137525" cy="2708434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kumimoji="1" lang="zh-CN" alt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教育经历</a:t>
            </a:r>
            <a:endParaRPr kumimoji="1" lang="en-US" altLang="zh-CN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endParaRPr kumimoji="1" lang="en-US" altLang="zh-CN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endParaRPr kumimoji="1" lang="en-US" altLang="zh-CN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>
              <a:spcBef>
                <a:spcPts val="1200"/>
              </a:spcBef>
            </a:pPr>
            <a:r>
              <a:rPr kumimoji="1" lang="en-US" altLang="zh-CN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    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kumimoji="1" lang="zh-CN" alt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工作经历</a:t>
            </a:r>
            <a:endParaRPr kumimoji="1" lang="en-US" altLang="zh-CN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3">
            <a:extLst>
              <a:ext uri="{FF2B5EF4-FFF2-40B4-BE49-F238E27FC236}">
                <a16:creationId xmlns:a16="http://schemas.microsoft.com/office/drawing/2014/main" xmlns="" id="{AF2BBAFB-5588-44BB-B039-3E6A5554C0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260350"/>
            <a:ext cx="7705352" cy="46166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薛磊</a:t>
            </a:r>
            <a:r>
              <a:rPr lang="en-US" altLang="zh-CN" sz="2400" dirty="0">
                <a:solidFill>
                  <a:srgbClr val="FFCC00"/>
                </a:solidFill>
                <a:latin typeface="Times New Roman" pitchFamily="18" charset="0"/>
              </a:rPr>
              <a:t>    </a:t>
            </a: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东南大学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任现职以来教学工作</a:t>
            </a: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xmlns="" id="{A4D6A456-DBFC-49D1-91DC-9DE9F8A8DA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939434"/>
            <a:ext cx="8137525" cy="3185487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宋体" panose="02010600040101010101" pitchFamily="2" charset="-122"/>
                <a:ea typeface="华文宋体" panose="02010600040101010101" pitchFamily="2" charset="-122"/>
              </a:rPr>
              <a:t>授课工作量（总授课</a:t>
            </a:r>
            <a:r>
              <a:rPr kumimoji="1" lang="en-US" altLang="zh-CN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宋体" panose="02010600040101010101" pitchFamily="2" charset="-122"/>
                <a:ea typeface="华文宋体" panose="02010600040101010101" pitchFamily="2" charset="-122"/>
              </a:rPr>
              <a:t>64</a:t>
            </a:r>
            <a:r>
              <a:rPr kumimoji="1" lang="zh-CN" alt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宋体" panose="02010600040101010101" pitchFamily="2" charset="-122"/>
                <a:ea typeface="华文宋体" panose="02010600040101010101" pitchFamily="2" charset="-122"/>
              </a:rPr>
              <a:t>学时）</a:t>
            </a:r>
            <a:endParaRPr kumimoji="1" lang="en-US" altLang="zh-CN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endParaRPr kumimoji="1" lang="en-US" altLang="zh-CN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endParaRPr kumimoji="1" lang="en-US" altLang="zh-CN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endParaRPr kumimoji="1" lang="en-US" altLang="zh-CN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endParaRPr kumimoji="1" lang="en-US" altLang="zh-CN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>
              <a:spcBef>
                <a:spcPct val="30000"/>
              </a:spcBef>
            </a:pPr>
            <a:r>
              <a:rPr kumimoji="1" lang="zh-CN" alt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 </a:t>
            </a:r>
            <a:endParaRPr kumimoji="1" lang="en-US" altLang="zh-CN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>
              <a:spcBef>
                <a:spcPct val="20000"/>
              </a:spcBef>
            </a:pPr>
            <a:endParaRPr kumimoji="1" lang="en-US" altLang="zh-CN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xmlns="" id="{BE75C05D-23C6-4BEC-9834-F96537FF67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9047436"/>
              </p:ext>
            </p:extLst>
          </p:nvPr>
        </p:nvGraphicFramePr>
        <p:xfrm>
          <a:off x="971954" y="1412976"/>
          <a:ext cx="7560840" cy="1981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34496">
                  <a:extLst>
                    <a:ext uri="{9D8B030D-6E8A-4147-A177-3AD203B41FA5}">
                      <a16:colId xmlns:a16="http://schemas.microsoft.com/office/drawing/2014/main" xmlns="" val="2761486681"/>
                    </a:ext>
                  </a:extLst>
                </a:gridCol>
                <a:gridCol w="1321534">
                  <a:extLst>
                    <a:ext uri="{9D8B030D-6E8A-4147-A177-3AD203B41FA5}">
                      <a16:colId xmlns:a16="http://schemas.microsoft.com/office/drawing/2014/main" xmlns="" val="3534778389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xmlns="" val="2253106390"/>
                    </a:ext>
                  </a:extLst>
                </a:gridCol>
                <a:gridCol w="100846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课程名称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授课对象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开课时间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总课时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26206336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kumimoji="1" lang="zh-CN" altLang="en-US" sz="2000" b="1" kern="12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形势与政策（</a:t>
                      </a:r>
                      <a:r>
                        <a:rPr kumimoji="1" lang="en-US" altLang="zh-CN" sz="2000" b="1" kern="12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r>
                        <a:rPr kumimoji="1" lang="zh-CN" altLang="en-US" sz="2000" b="1" kern="12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）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本科生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ase" latinLnBrk="0" hangingPunct="1">
                        <a:spcBef>
                          <a:spcPct val="30000"/>
                        </a:spcBef>
                        <a:spcAft>
                          <a:spcPct val="0"/>
                        </a:spcAft>
                      </a:pPr>
                      <a:r>
                        <a:rPr kumimoji="1" lang="en-US" altLang="zh-CN" sz="2000" b="1" kern="120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+mn-cs"/>
                        </a:rPr>
                        <a:t>2020-2021</a:t>
                      </a:r>
                      <a:r>
                        <a:rPr kumimoji="1" lang="zh-CN" altLang="en-US" sz="2000" b="1" kern="120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+mn-cs"/>
                        </a:rPr>
                        <a:t>学年第三学期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8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数据统计分析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本科生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ase" latinLnBrk="0" hangingPunct="1">
                        <a:spcBef>
                          <a:spcPct val="30000"/>
                        </a:spcBef>
                        <a:spcAft>
                          <a:spcPct val="0"/>
                        </a:spcAft>
                      </a:pPr>
                      <a:r>
                        <a:rPr kumimoji="1" lang="en-US" altLang="zh-CN" sz="2000" b="1" kern="120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+mn-cs"/>
                        </a:rPr>
                        <a:t>2020-2021</a:t>
                      </a:r>
                      <a:r>
                        <a:rPr kumimoji="1" lang="zh-CN" altLang="en-US" sz="2000" b="1" kern="120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+mn-cs"/>
                        </a:rPr>
                        <a:t>学年第一学期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ase" latinLnBrk="0" hangingPunct="1">
                        <a:spcBef>
                          <a:spcPct val="300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 b="1" kern="120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+mn-cs"/>
                        </a:rPr>
                        <a:t>32</a:t>
                      </a:r>
                      <a:endParaRPr lang="zh-CN" altLang="en-US" sz="2000" b="1" kern="120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kumimoji="1" lang="zh-CN" altLang="en-US" sz="2000" b="1" kern="12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形势与政策（</a:t>
                      </a:r>
                      <a:r>
                        <a:rPr kumimoji="1" lang="en-US" altLang="zh-CN" sz="2000" b="1" kern="12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r>
                        <a:rPr kumimoji="1" lang="zh-CN" altLang="en-US" sz="2000" b="1" kern="12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）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本科生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ase" latinLnBrk="0" hangingPunct="1">
                        <a:spcBef>
                          <a:spcPct val="30000"/>
                        </a:spcBef>
                        <a:spcAft>
                          <a:spcPct val="0"/>
                        </a:spcAft>
                      </a:pPr>
                      <a:r>
                        <a:rPr kumimoji="1" lang="en-US" altLang="zh-CN" sz="2000" b="1" kern="120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+mn-cs"/>
                        </a:rPr>
                        <a:t>2020-2021</a:t>
                      </a:r>
                      <a:r>
                        <a:rPr kumimoji="1" lang="zh-CN" altLang="en-US" sz="2000" b="1" kern="120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+mn-cs"/>
                        </a:rPr>
                        <a:t>学年第一学期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8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07215201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数据统计分析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本科生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ase" latinLnBrk="0" hangingPunct="1">
                        <a:spcBef>
                          <a:spcPct val="30000"/>
                        </a:spcBef>
                        <a:spcAft>
                          <a:spcPct val="0"/>
                        </a:spcAft>
                      </a:pPr>
                      <a:r>
                        <a:rPr kumimoji="1" lang="en-US" altLang="zh-CN" sz="2000" b="1" kern="120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+mn-cs"/>
                        </a:rPr>
                        <a:t>2019-2020</a:t>
                      </a:r>
                      <a:r>
                        <a:rPr kumimoji="1" lang="zh-CN" altLang="en-US" sz="2000" b="1" kern="120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+mn-cs"/>
                        </a:rPr>
                        <a:t>学年第二学期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16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8" name="矩形 7">
            <a:extLst>
              <a:ext uri="{FF2B5EF4-FFF2-40B4-BE49-F238E27FC236}">
                <a16:creationId xmlns:a16="http://schemas.microsoft.com/office/drawing/2014/main" xmlns="" id="{894371B1-C782-4C46-9EED-CA318F317629}"/>
              </a:ext>
            </a:extLst>
          </p:cNvPr>
          <p:cNvSpPr/>
          <p:nvPr/>
        </p:nvSpPr>
        <p:spPr>
          <a:xfrm>
            <a:off x="953900" y="3560354"/>
            <a:ext cx="77769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endParaRPr lang="zh-CN" altLang="zh-CN" sz="2000" b="1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zh-CN" altLang="zh-CN" sz="2000" b="1" kern="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主持东南大学校级</a:t>
            </a:r>
            <a:r>
              <a:rPr lang="zh-CN" altLang="en-US" sz="2000" b="1" kern="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思政教改</a:t>
            </a:r>
            <a:r>
              <a:rPr lang="zh-CN" altLang="zh-CN" sz="2000" b="1" kern="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项目</a:t>
            </a:r>
            <a:r>
              <a:rPr lang="en-US" altLang="zh-CN" sz="2000" b="1" kern="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000" b="1" kern="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项（</a:t>
            </a:r>
            <a:r>
              <a:rPr lang="en-US" altLang="zh-CN" sz="2000" b="1" kern="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2020</a:t>
            </a:r>
            <a:r>
              <a:rPr lang="zh-CN" altLang="zh-CN" sz="2000" b="1" kern="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年）</a:t>
            </a:r>
            <a:endParaRPr lang="en-US" altLang="zh-CN" sz="2000" b="1" kern="1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42DBF985-900A-4DFA-9348-1B01154547D4}"/>
              </a:ext>
            </a:extLst>
          </p:cNvPr>
          <p:cNvSpPr/>
          <p:nvPr/>
        </p:nvSpPr>
        <p:spPr>
          <a:xfrm>
            <a:off x="957146" y="4429882"/>
            <a:ext cx="777698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endParaRPr lang="zh-CN" altLang="zh-CN" sz="2000" b="1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zh-CN" altLang="en-US" sz="2000" b="1" kern="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指导硕士研究生</a:t>
            </a:r>
            <a:r>
              <a:rPr lang="en-US" altLang="zh-CN" sz="2000" b="1" kern="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000" b="1" kern="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名；</a:t>
            </a:r>
            <a:endParaRPr lang="en-US" altLang="zh-CN" sz="2000" b="1" kern="1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indent="-342900" algn="just">
              <a:spcAft>
                <a:spcPts val="0"/>
              </a:spcAft>
              <a:buFont typeface="+mj-lt"/>
              <a:buAutoNum type="arabicPeriod"/>
            </a:pPr>
            <a:r>
              <a:rPr lang="zh-CN" altLang="zh-CN" sz="2000" b="1" kern="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承担</a:t>
            </a:r>
            <a:r>
              <a:rPr lang="en-US" altLang="zh-CN" sz="2000" b="1" kern="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2019</a:t>
            </a:r>
            <a:r>
              <a:rPr lang="zh-CN" altLang="zh-CN" sz="2000" b="1" kern="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级自动化专业</a:t>
            </a:r>
            <a:r>
              <a:rPr lang="en-US" altLang="zh-CN" sz="2000" b="1" kern="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2000" b="1" kern="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班</a:t>
            </a:r>
            <a:r>
              <a:rPr lang="zh-CN" altLang="zh-CN" sz="2000" b="1" kern="100" dirty="0">
                <a:solidFill>
                  <a:srgbClr val="FFFF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班主任</a:t>
            </a:r>
            <a:r>
              <a:rPr lang="zh-CN" altLang="zh-CN" sz="2000" b="1" kern="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工作</a:t>
            </a:r>
            <a:r>
              <a:rPr lang="zh-CN" altLang="en-US" sz="2000" b="1" kern="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endParaRPr lang="en-US" altLang="zh-CN" sz="2000" b="1" kern="1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zh-CN" altLang="en-US" sz="2000" b="1" kern="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承担自动化学院</a:t>
            </a:r>
            <a:r>
              <a:rPr lang="en-US" altLang="zh-CN" sz="2000" b="1" kern="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sz="2000" b="1" kern="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</a:t>
            </a:r>
            <a:r>
              <a:rPr lang="zh-CN" altLang="en-US" sz="2000" b="1" kern="100" dirty="0">
                <a:solidFill>
                  <a:srgbClr val="FFFF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本科生导师</a:t>
            </a:r>
            <a:r>
              <a:rPr lang="zh-CN" altLang="en-US" sz="2000" b="1" kern="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工作；</a:t>
            </a:r>
            <a:endParaRPr lang="en-US" altLang="zh-CN" sz="2000" b="1" kern="1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indent="-342900" algn="just">
              <a:spcAft>
                <a:spcPts val="0"/>
              </a:spcAft>
              <a:buFont typeface="+mj-lt"/>
              <a:buAutoNum type="arabicPeriod"/>
            </a:pPr>
            <a:r>
              <a:rPr lang="zh-CN" altLang="zh-CN" sz="2000" b="1" kern="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指导</a:t>
            </a:r>
            <a:r>
              <a:rPr lang="zh-CN" altLang="zh-CN" sz="2000" b="1" kern="100" dirty="0">
                <a:solidFill>
                  <a:srgbClr val="FFFF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本科生毕业设计</a:t>
            </a:r>
            <a:r>
              <a:rPr lang="en-US" altLang="zh-CN" sz="2000" b="1" kern="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2000" b="1" kern="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zh-CN" altLang="en-US" sz="2000" b="1" kern="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endParaRPr lang="en-US" altLang="zh-CN" sz="2000" b="1" kern="1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indent="-342900" algn="just">
              <a:spcAft>
                <a:spcPts val="0"/>
              </a:spcAft>
              <a:buFont typeface="+mj-lt"/>
              <a:buAutoNum type="arabicPeriod"/>
            </a:pPr>
            <a:r>
              <a:rPr lang="zh-CN" altLang="zh-CN" sz="2000" b="1" kern="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指导</a:t>
            </a:r>
            <a:r>
              <a:rPr lang="zh-CN" altLang="zh-CN" sz="2000" b="1" kern="100" dirty="0">
                <a:solidFill>
                  <a:srgbClr val="FFFF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本科生</a:t>
            </a:r>
            <a:r>
              <a:rPr lang="en-US" altLang="zh-CN" sz="2000" b="1" kern="100" dirty="0">
                <a:solidFill>
                  <a:srgbClr val="FFFF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SRTP</a:t>
            </a:r>
            <a:r>
              <a:rPr lang="zh-CN" altLang="zh-CN" sz="2000" b="1" kern="100" dirty="0">
                <a:solidFill>
                  <a:srgbClr val="FFFF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项目</a:t>
            </a:r>
            <a:r>
              <a:rPr lang="en-US" altLang="zh-CN" sz="2000" b="1" kern="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2000" b="1" kern="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项；</a:t>
            </a:r>
            <a:endParaRPr lang="en-US" altLang="zh-CN" sz="2000" b="1" kern="1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indent="-342900" algn="just">
              <a:spcAft>
                <a:spcPts val="0"/>
              </a:spcAft>
              <a:buFont typeface="+mj-lt"/>
              <a:buAutoNum type="arabicPeriod"/>
            </a:pPr>
            <a:r>
              <a:rPr lang="zh-CN" altLang="en-US" sz="2000" b="1" kern="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指导互联网</a:t>
            </a:r>
            <a:r>
              <a:rPr lang="en-US" altLang="zh-CN" sz="2000" b="1" kern="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lang="zh-CN" altLang="en-US" sz="2000" b="1" kern="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大学生创新创业大赛</a:t>
            </a:r>
            <a:r>
              <a:rPr lang="en-US" altLang="zh-CN" sz="2000" b="1" kern="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000" b="1" kern="1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项。</a:t>
            </a:r>
            <a:endParaRPr lang="en-US" altLang="zh-CN" sz="2000" b="1" kern="1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598A80B2-CB70-4014-A13D-77B36FE2DC16}"/>
              </a:ext>
            </a:extLst>
          </p:cNvPr>
          <p:cNvSpPr/>
          <p:nvPr/>
        </p:nvSpPr>
        <p:spPr>
          <a:xfrm>
            <a:off x="850574" y="3401019"/>
            <a:ext cx="4572000" cy="94179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教改项目 </a:t>
            </a:r>
            <a:endParaRPr kumimoji="1" lang="en-US" altLang="zh-CN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endParaRPr kumimoji="1" lang="en-US" altLang="zh-CN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A0E54E17-162B-4E58-873B-C1C07480423D}"/>
              </a:ext>
            </a:extLst>
          </p:cNvPr>
          <p:cNvSpPr/>
          <p:nvPr/>
        </p:nvSpPr>
        <p:spPr>
          <a:xfrm>
            <a:off x="850574" y="4278160"/>
            <a:ext cx="23775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其它教学工作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>
            <a:extLst>
              <a:ext uri="{FF2B5EF4-FFF2-40B4-BE49-F238E27FC236}">
                <a16:creationId xmlns:a16="http://schemas.microsoft.com/office/drawing/2014/main" xmlns="" id="{076E521C-B79A-4A97-9886-694F097E4F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260350"/>
            <a:ext cx="7993384" cy="46166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薛磊</a:t>
            </a:r>
            <a:r>
              <a:rPr lang="en-US" altLang="zh-CN" sz="2400" dirty="0">
                <a:solidFill>
                  <a:srgbClr val="FFCC00"/>
                </a:solidFill>
                <a:latin typeface="Times New Roman" pitchFamily="18" charset="0"/>
              </a:rPr>
              <a:t>    </a:t>
            </a: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自动化学院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任现职以来科研工作</a:t>
            </a:r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xmlns="" id="{D4D1AC5C-83F3-4997-BEC0-4EBCA349C7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560" y="898549"/>
            <a:ext cx="8640960" cy="5893921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作为负责人承担的科研项目</a:t>
            </a:r>
            <a:endParaRPr lang="en-US" altLang="zh-CN" sz="2400" b="1" dirty="0">
              <a:solidFill>
                <a:srgbClr val="FF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zh-CN" altLang="en-US" sz="1900" b="1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国家自然科学基金</a:t>
            </a:r>
            <a:r>
              <a:rPr lang="en-US" altLang="zh-CN" sz="1900" b="1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1900" b="1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青年科学基金项目</a:t>
            </a:r>
            <a:r>
              <a:rPr lang="zh-CN" altLang="zh-CN" sz="19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kumimoji="1" lang="en-US" altLang="zh-CN" sz="1900" dirty="0">
                <a:latin typeface="楷体" panose="02010609060101010101" pitchFamily="49" charset="-122"/>
                <a:ea typeface="楷体" panose="02010609060101010101" pitchFamily="49" charset="-122"/>
              </a:rPr>
              <a:t>2019/01-2021/12</a:t>
            </a:r>
            <a:r>
              <a:rPr lang="zh-CN" altLang="zh-CN" sz="19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1900" dirty="0">
                <a:latin typeface="楷体" panose="02010609060101010101" pitchFamily="49" charset="-122"/>
                <a:ea typeface="楷体" panose="02010609060101010101" pitchFamily="49" charset="-122"/>
              </a:rPr>
              <a:t>在研</a:t>
            </a:r>
            <a:endParaRPr lang="zh-CN" altLang="zh-CN" sz="19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zh-CN" altLang="en-US" sz="1900" b="1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江苏省自然科学基金</a:t>
            </a:r>
            <a:r>
              <a:rPr lang="en-US" altLang="zh-CN" sz="1900" b="1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1900" b="1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青年基金项目</a:t>
            </a:r>
            <a:r>
              <a:rPr lang="zh-CN" altLang="zh-CN" sz="19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kumimoji="1" lang="en-US" altLang="zh-CN" sz="1900" dirty="0">
                <a:latin typeface="楷体" panose="02010609060101010101" pitchFamily="49" charset="-122"/>
                <a:ea typeface="楷体" panose="02010609060101010101" pitchFamily="49" charset="-122"/>
              </a:rPr>
              <a:t>2018/07-2021/06</a:t>
            </a:r>
            <a:r>
              <a:rPr kumimoji="1" lang="zh-CN" altLang="zh-CN" sz="1900" dirty="0">
                <a:latin typeface="楷体" panose="02010609060101010101" pitchFamily="49" charset="-122"/>
                <a:ea typeface="楷体" panose="02010609060101010101" pitchFamily="49" charset="-122"/>
              </a:rPr>
              <a:t>，在研</a:t>
            </a:r>
            <a:endParaRPr lang="zh-CN" altLang="en-US" sz="19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zh-CN" altLang="en-US" sz="1900" b="1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中国博士后科学基金</a:t>
            </a:r>
            <a:r>
              <a:rPr lang="en-US" altLang="zh-CN" sz="1900" b="1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1900" b="1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  <a:r>
              <a:rPr lang="en-US" altLang="zh-CN" sz="1900" b="1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65</a:t>
            </a:r>
            <a:r>
              <a:rPr lang="zh-CN" altLang="en-US" sz="1900" b="1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批面上一等资助</a:t>
            </a:r>
            <a:r>
              <a:rPr lang="zh-CN" altLang="zh-CN" sz="1900" dirty="0">
                <a:latin typeface="楷体" panose="02010609060101010101" pitchFamily="49" charset="-122"/>
                <a:ea typeface="楷体" panose="02010609060101010101" pitchFamily="49" charset="-122"/>
              </a:rPr>
              <a:t>， </a:t>
            </a:r>
            <a:r>
              <a:rPr kumimoji="1" lang="en-US" altLang="zh-CN" sz="1900" dirty="0">
                <a:latin typeface="楷体" panose="02010609060101010101" pitchFamily="49" charset="-122"/>
                <a:ea typeface="楷体" panose="02010609060101010101" pitchFamily="49" charset="-122"/>
              </a:rPr>
              <a:t>2017/09-2019/09</a:t>
            </a:r>
            <a:r>
              <a:rPr kumimoji="1" lang="zh-CN" altLang="zh-CN" sz="1900" dirty="0">
                <a:latin typeface="楷体" panose="02010609060101010101" pitchFamily="49" charset="-122"/>
                <a:ea typeface="楷体" panose="02010609060101010101" pitchFamily="49" charset="-122"/>
              </a:rPr>
              <a:t>，已结题</a:t>
            </a:r>
            <a:endParaRPr lang="zh-CN" altLang="en-US" sz="19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zh-CN" altLang="en-US" sz="1900" b="1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江苏省博士后科研资助计划</a:t>
            </a:r>
            <a:r>
              <a:rPr lang="zh-CN" altLang="zh-CN" sz="19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1900" dirty="0">
                <a:latin typeface="楷体" panose="02010609060101010101" pitchFamily="49" charset="-122"/>
                <a:ea typeface="楷体" panose="02010609060101010101" pitchFamily="49" charset="-122"/>
              </a:rPr>
              <a:t>2017/09-2019/09</a:t>
            </a:r>
            <a:r>
              <a:rPr lang="zh-CN" altLang="en-US" sz="1900" dirty="0">
                <a:latin typeface="楷体" panose="02010609060101010101" pitchFamily="49" charset="-122"/>
                <a:ea typeface="楷体" panose="02010609060101010101" pitchFamily="49" charset="-122"/>
              </a:rPr>
              <a:t>，已结题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zh-CN" altLang="en-US" sz="1900" b="1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东南大学博士后创新人才资助项目</a:t>
            </a:r>
            <a:r>
              <a:rPr lang="zh-CN" altLang="zh-CN" sz="19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1900" dirty="0">
                <a:latin typeface="楷体" panose="02010609060101010101" pitchFamily="49" charset="-122"/>
                <a:ea typeface="楷体" panose="02010609060101010101" pitchFamily="49" charset="-122"/>
              </a:rPr>
              <a:t>2017/09-2018/09</a:t>
            </a:r>
            <a:r>
              <a:rPr lang="zh-CN" altLang="en-US" sz="1900" dirty="0">
                <a:latin typeface="楷体" panose="02010609060101010101" pitchFamily="49" charset="-122"/>
                <a:ea typeface="楷体" panose="02010609060101010101" pitchFamily="49" charset="-122"/>
              </a:rPr>
              <a:t>，已结题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zh-CN" altLang="en-US" sz="1900" b="1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东南大学至善青年学者科研资助项目</a:t>
            </a:r>
            <a:r>
              <a:rPr lang="zh-CN" altLang="zh-CN" sz="19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1900" dirty="0">
                <a:latin typeface="楷体" panose="02010609060101010101" pitchFamily="49" charset="-122"/>
                <a:ea typeface="楷体" panose="02010609060101010101" pitchFamily="49" charset="-122"/>
              </a:rPr>
              <a:t>2021/01-2023/12</a:t>
            </a:r>
            <a:r>
              <a:rPr lang="zh-CN" altLang="en-US" sz="1900" dirty="0">
                <a:latin typeface="楷体" panose="02010609060101010101" pitchFamily="49" charset="-122"/>
                <a:ea typeface="楷体" panose="02010609060101010101" pitchFamily="49" charset="-122"/>
              </a:rPr>
              <a:t>，在研</a:t>
            </a:r>
            <a:endParaRPr lang="en-US" altLang="zh-CN" sz="19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zh-CN" altLang="en-US" sz="1900" b="1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东南大学基本科研业务经费</a:t>
            </a:r>
            <a:r>
              <a:rPr lang="zh-CN" altLang="zh-CN" sz="19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1900" dirty="0">
                <a:latin typeface="楷体" panose="02010609060101010101" pitchFamily="49" charset="-122"/>
                <a:ea typeface="楷体" panose="02010609060101010101" pitchFamily="49" charset="-122"/>
              </a:rPr>
              <a:t>2020.1-2020.12</a:t>
            </a:r>
            <a:r>
              <a:rPr lang="zh-CN" altLang="zh-CN" sz="19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1900" dirty="0">
                <a:latin typeface="楷体" panose="02010609060101010101" pitchFamily="49" charset="-122"/>
                <a:ea typeface="楷体" panose="02010609060101010101" pitchFamily="49" charset="-122"/>
              </a:rPr>
              <a:t>已结题</a:t>
            </a:r>
            <a:endParaRPr lang="en-US" altLang="zh-CN" sz="19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科研获奖</a:t>
            </a:r>
            <a:endParaRPr lang="en-US" altLang="zh-CN" sz="2400" b="1" dirty="0">
              <a:solidFill>
                <a:srgbClr val="FF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中国自动化学会科技进步奖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一等奖，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2020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，排名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:7/7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首届</a:t>
            </a:r>
            <a:r>
              <a:rPr lang="en-US" altLang="zh-CN" b="1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ABB</a:t>
            </a:r>
            <a:r>
              <a:rPr lang="zh-CN" altLang="en-US" b="1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杯全国智能技术论文大赛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二等奖，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2019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，排名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:2/4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其他科研工作</a:t>
            </a:r>
            <a:endParaRPr lang="en-US" altLang="zh-CN" sz="2400" b="1" dirty="0">
              <a:solidFill>
                <a:srgbClr val="FF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第一作者发表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SCI\EI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收录期刊论文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篇；</a:t>
            </a:r>
            <a:r>
              <a:rPr lang="en-US" altLang="zh-CN" b="1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SCI</a:t>
            </a:r>
            <a:r>
              <a:rPr lang="zh-CN" altLang="en-US" b="1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期刊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累计影响因子大于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；</a:t>
            </a:r>
            <a:endParaRPr lang="en-US" altLang="zh-CN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第一发明人获得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实用新型专利授权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项；</a:t>
            </a:r>
            <a:r>
              <a:rPr lang="zh-CN" altLang="en-US" b="1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申请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国家发明专利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项；</a:t>
            </a:r>
            <a:endParaRPr kumimoji="1" lang="en-US" altLang="zh-CN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第二合作人参与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江苏省前沿引领项目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项；</a:t>
            </a:r>
            <a:endParaRPr lang="en-US" altLang="zh-CN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第三合作人参与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科技部重大研发计划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项。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任现职以来实际到款总经费与年均到款经费</a:t>
            </a:r>
            <a:endParaRPr lang="zh-CN" altLang="en-US" sz="2400" b="1" dirty="0">
              <a:solidFill>
                <a:srgbClr val="FF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sym typeface="Symbol" panose="05050102010706020507" pitchFamily="18" charset="2"/>
            </a:endParaRP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实际到款总经费：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73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万元；</a:t>
            </a:r>
            <a:endParaRPr lang="en-US" altLang="zh-CN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年均到款经费：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24.3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万元。</a:t>
            </a:r>
            <a:endParaRPr kumimoji="1" lang="en-US" altLang="zh-CN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>
            <a:extLst>
              <a:ext uri="{FF2B5EF4-FFF2-40B4-BE49-F238E27FC236}">
                <a16:creationId xmlns:a16="http://schemas.microsoft.com/office/drawing/2014/main" xmlns="" id="{2C82CCEF-5369-4202-8CB7-F7B145AD44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116632"/>
            <a:ext cx="7993384" cy="46166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薛磊</a:t>
            </a:r>
            <a:r>
              <a:rPr lang="en-US" altLang="zh-CN" sz="2400" dirty="0">
                <a:solidFill>
                  <a:srgbClr val="FFCC00"/>
                </a:solidFill>
                <a:latin typeface="Times New Roman" pitchFamily="18" charset="0"/>
              </a:rPr>
              <a:t>    </a:t>
            </a: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自动化学院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其他亮点工作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D28301DC-B9E9-425A-8E61-3725F7319771}"/>
              </a:ext>
            </a:extLst>
          </p:cNvPr>
          <p:cNvGrpSpPr/>
          <p:nvPr/>
        </p:nvGrpSpPr>
        <p:grpSpPr>
          <a:xfrm>
            <a:off x="2391618" y="2359000"/>
            <a:ext cx="2088000" cy="1050620"/>
            <a:chOff x="1979711" y="2262020"/>
            <a:chExt cx="2088000" cy="1034737"/>
          </a:xfrm>
          <a:solidFill>
            <a:schemeClr val="bg2">
              <a:lumMod val="75000"/>
              <a:lumOff val="25000"/>
            </a:schemeClr>
          </a:solidFill>
        </p:grpSpPr>
        <p:sp>
          <p:nvSpPr>
            <p:cNvPr id="12" name="圆角矩形 11"/>
            <p:cNvSpPr/>
            <p:nvPr/>
          </p:nvSpPr>
          <p:spPr>
            <a:xfrm>
              <a:off x="1979711" y="2268540"/>
              <a:ext cx="2088000" cy="1028217"/>
            </a:xfrm>
            <a:prstGeom prst="roundRect">
              <a:avLst/>
            </a:prstGeom>
            <a:solidFill>
              <a:schemeClr val="bg2">
                <a:lumMod val="65000"/>
                <a:lumOff val="35000"/>
              </a:schemeClr>
            </a:solidFill>
          </p:spPr>
          <p:style>
            <a:lnRef idx="2">
              <a:schemeClr val="accent4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5473" tIns="175473" rIns="175473" bIns="175473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zh-CN" sz="1400" b="1" kern="1200" dirty="0"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2084878" y="2262020"/>
              <a:ext cx="1877437" cy="25462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lvl="0" algn="ctr" defTabSz="9779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1200" b="1" dirty="0">
                  <a:latin typeface="仿宋" panose="02010609060101010101" pitchFamily="49" charset="-122"/>
                  <a:ea typeface="仿宋" panose="02010609060101010101" pitchFamily="49" charset="-122"/>
                </a:rPr>
                <a:t>基于</a:t>
              </a:r>
              <a:r>
                <a:rPr lang="en-US" altLang="zh-CN" sz="1200" b="1" dirty="0" err="1">
                  <a:latin typeface="仿宋" panose="02010609060101010101" pitchFamily="49" charset="-122"/>
                  <a:ea typeface="仿宋" panose="02010609060101010101" pitchFamily="49" charset="-122"/>
                </a:rPr>
                <a:t>Wifi</a:t>
              </a:r>
              <a:r>
                <a:rPr lang="zh-CN" altLang="en-US" sz="1200" b="1" dirty="0">
                  <a:latin typeface="仿宋" panose="02010609060101010101" pitchFamily="49" charset="-122"/>
                  <a:ea typeface="仿宋" panose="02010609060101010101" pitchFamily="49" charset="-122"/>
                </a:rPr>
                <a:t>的动态组网技术</a:t>
              </a:r>
              <a:endParaRPr lang="en-US" altLang="zh-CN" sz="1200" b="1" dirty="0"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B9A85B96-E856-4A35-AD1E-A5157535EDF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54730" y="2491009"/>
              <a:ext cx="1782737" cy="757199"/>
            </a:xfrm>
            <a:prstGeom prst="rect">
              <a:avLst/>
            </a:prstGeom>
            <a:grpFill/>
          </p:spPr>
        </p:pic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165B1390-72D9-4549-9E51-D8D8D9814F03}"/>
              </a:ext>
            </a:extLst>
          </p:cNvPr>
          <p:cNvGrpSpPr/>
          <p:nvPr/>
        </p:nvGrpSpPr>
        <p:grpSpPr>
          <a:xfrm>
            <a:off x="5559970" y="2365620"/>
            <a:ext cx="2088232" cy="1044000"/>
            <a:chOff x="6012160" y="2251309"/>
            <a:chExt cx="2088232" cy="1051407"/>
          </a:xfrm>
        </p:grpSpPr>
        <p:sp>
          <p:nvSpPr>
            <p:cNvPr id="20" name="圆角矩形 19"/>
            <p:cNvSpPr/>
            <p:nvPr/>
          </p:nvSpPr>
          <p:spPr>
            <a:xfrm>
              <a:off x="6012160" y="2274499"/>
              <a:ext cx="2088232" cy="1028217"/>
            </a:xfrm>
            <a:prstGeom prst="roundRect">
              <a:avLst/>
            </a:prstGeom>
            <a:solidFill>
              <a:schemeClr val="bg2">
                <a:lumMod val="65000"/>
                <a:lumOff val="35000"/>
              </a:schemeClr>
            </a:solidFill>
          </p:spPr>
          <p:style>
            <a:lnRef idx="2">
              <a:schemeClr val="accent4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5473" tIns="175473" rIns="175473" bIns="175473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Aft>
                  <a:spcPct val="35000"/>
                </a:spcAft>
              </a:pPr>
              <a:endPara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6012160" y="2251309"/>
              <a:ext cx="2088232" cy="258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9779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1200" b="1" dirty="0">
                  <a:latin typeface="仿宋" panose="02010609060101010101" pitchFamily="49" charset="-122"/>
                  <a:ea typeface="仿宋" panose="02010609060101010101" pitchFamily="49" charset="-122"/>
                </a:rPr>
                <a:t>可视化软硬件结合试验平台</a:t>
              </a:r>
            </a:p>
          </p:txBody>
        </p:sp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44F2DAF0-EF84-4B3A-8A82-04F477482F5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06522" y="2491009"/>
              <a:ext cx="1749853" cy="749552"/>
            </a:xfrm>
            <a:prstGeom prst="rect">
              <a:avLst/>
            </a:prstGeom>
          </p:spPr>
        </p:pic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A701C400-8F98-40D1-8041-05B161038D3D}"/>
              </a:ext>
            </a:extLst>
          </p:cNvPr>
          <p:cNvGrpSpPr/>
          <p:nvPr/>
        </p:nvGrpSpPr>
        <p:grpSpPr>
          <a:xfrm>
            <a:off x="2391618" y="5605978"/>
            <a:ext cx="2088232" cy="1063378"/>
            <a:chOff x="1979479" y="5840799"/>
            <a:chExt cx="2088232" cy="1036083"/>
          </a:xfrm>
          <a:solidFill>
            <a:schemeClr val="bg2">
              <a:lumMod val="65000"/>
              <a:lumOff val="35000"/>
            </a:schemeClr>
          </a:solidFill>
        </p:grpSpPr>
        <p:sp>
          <p:nvSpPr>
            <p:cNvPr id="19" name="圆角矩形 18"/>
            <p:cNvSpPr/>
            <p:nvPr/>
          </p:nvSpPr>
          <p:spPr>
            <a:xfrm>
              <a:off x="1979479" y="5840799"/>
              <a:ext cx="2088232" cy="1017202"/>
            </a:xfrm>
            <a:prstGeom prst="roundRect">
              <a:avLst/>
            </a:prstGeom>
            <a:grpFill/>
          </p:spPr>
          <p:style>
            <a:lnRef idx="2">
              <a:schemeClr val="accent4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5473" tIns="175473" rIns="175473" bIns="175473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400" b="1" kern="1200" dirty="0"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2165470" y="6624986"/>
              <a:ext cx="1800493" cy="25189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defTabSz="9779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1200" b="1" dirty="0">
                  <a:latin typeface="仿宋" panose="02010609060101010101" pitchFamily="49" charset="-122"/>
                  <a:ea typeface="仿宋" panose="02010609060101010101" pitchFamily="49" charset="-122"/>
                </a:rPr>
                <a:t>基于</a:t>
              </a:r>
              <a:r>
                <a:rPr lang="en-US" altLang="zh-CN" sz="1200" b="1" dirty="0">
                  <a:latin typeface="仿宋" panose="02010609060101010101" pitchFamily="49" charset="-122"/>
                  <a:ea typeface="仿宋" panose="02010609060101010101" pitchFamily="49" charset="-122"/>
                </a:rPr>
                <a:t>UWB</a:t>
              </a:r>
              <a:r>
                <a:rPr lang="zh-CN" altLang="en-US" sz="1200" b="1" dirty="0">
                  <a:latin typeface="仿宋" panose="02010609060101010101" pitchFamily="49" charset="-122"/>
                  <a:ea typeface="仿宋" panose="02010609060101010101" pitchFamily="49" charset="-122"/>
                </a:rPr>
                <a:t>的室内定位技术</a:t>
              </a:r>
            </a:p>
          </p:txBody>
        </p:sp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5C9E0D4C-C72D-4CA4-B723-B8055E1D332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07592" y="5891130"/>
              <a:ext cx="1668648" cy="769406"/>
            </a:xfrm>
            <a:prstGeom prst="rect">
              <a:avLst/>
            </a:prstGeom>
            <a:grpFill/>
          </p:spPr>
        </p:pic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5C718C04-2F9A-434D-B5D8-99B9310526A2}"/>
              </a:ext>
            </a:extLst>
          </p:cNvPr>
          <p:cNvGrpSpPr/>
          <p:nvPr/>
        </p:nvGrpSpPr>
        <p:grpSpPr>
          <a:xfrm>
            <a:off x="5559970" y="5605983"/>
            <a:ext cx="2088232" cy="1063377"/>
            <a:chOff x="6012160" y="5852908"/>
            <a:chExt cx="2088232" cy="1008855"/>
          </a:xfrm>
        </p:grpSpPr>
        <p:sp>
          <p:nvSpPr>
            <p:cNvPr id="23" name="圆角矩形 22"/>
            <p:cNvSpPr/>
            <p:nvPr/>
          </p:nvSpPr>
          <p:spPr>
            <a:xfrm>
              <a:off x="6012160" y="5852908"/>
              <a:ext cx="2088232" cy="990472"/>
            </a:xfrm>
            <a:prstGeom prst="roundRect">
              <a:avLst/>
            </a:prstGeom>
            <a:solidFill>
              <a:schemeClr val="bg2">
                <a:lumMod val="65000"/>
                <a:lumOff val="35000"/>
              </a:schemeClr>
            </a:solidFill>
          </p:spPr>
          <p:style>
            <a:lnRef idx="2">
              <a:schemeClr val="accent4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5473" tIns="175473" rIns="175473" bIns="175473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400" b="1" kern="1200" dirty="0"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6271443" y="6616487"/>
              <a:ext cx="1569660" cy="24527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lvl="0" algn="ctr" defTabSz="9779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1200" b="1" dirty="0">
                  <a:latin typeface="仿宋" panose="02010609060101010101" pitchFamily="49" charset="-122"/>
                  <a:ea typeface="仿宋" panose="02010609060101010101" pitchFamily="49" charset="-122"/>
                </a:rPr>
                <a:t>基于</a:t>
              </a:r>
              <a:r>
                <a:rPr lang="en-US" altLang="zh-CN" sz="1200" b="1" dirty="0">
                  <a:latin typeface="仿宋" panose="02010609060101010101" pitchFamily="49" charset="-122"/>
                  <a:ea typeface="仿宋" panose="02010609060101010101" pitchFamily="49" charset="-122"/>
                </a:rPr>
                <a:t>MQTT</a:t>
              </a:r>
              <a:r>
                <a:rPr lang="zh-CN" altLang="en-US" sz="1200" b="1" dirty="0">
                  <a:latin typeface="仿宋" panose="02010609060101010101" pitchFamily="49" charset="-122"/>
                  <a:ea typeface="仿宋" panose="02010609060101010101" pitchFamily="49" charset="-122"/>
                </a:rPr>
                <a:t>的通讯技术</a:t>
              </a:r>
            </a:p>
          </p:txBody>
        </p:sp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BAF49DB8-31AE-4421-8AF8-C1D199627B0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06522" y="5900099"/>
              <a:ext cx="1699504" cy="685267"/>
            </a:xfrm>
            <a:prstGeom prst="rect">
              <a:avLst/>
            </a:prstGeom>
          </p:spPr>
        </p:pic>
      </p:grpSp>
      <p:sp>
        <p:nvSpPr>
          <p:cNvPr id="4" name="Text Box 4">
            <a:extLst>
              <a:ext uri="{FF2B5EF4-FFF2-40B4-BE49-F238E27FC236}">
                <a16:creationId xmlns:a16="http://schemas.microsoft.com/office/drawing/2014/main" xmlns="" id="{1FE2C96B-B74D-4D92-B4CC-DA3CAAC403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692696"/>
            <a:ext cx="8137525" cy="461665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40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“打好关键核心技术攻坚战，提高创新链整体效能。”</a:t>
            </a:r>
            <a:endParaRPr kumimoji="1" lang="en-US" altLang="zh-CN" sz="2400" b="1" dirty="0">
              <a:solidFill>
                <a:srgbClr val="FFFF00"/>
              </a:solidFill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E1E217B1-5D6C-4D65-95E8-81A9126819DE}"/>
              </a:ext>
            </a:extLst>
          </p:cNvPr>
          <p:cNvSpPr/>
          <p:nvPr/>
        </p:nvSpPr>
        <p:spPr>
          <a:xfrm>
            <a:off x="827088" y="1154361"/>
            <a:ext cx="79933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zh-CN" altLang="en-US" kern="100" dirty="0">
                <a:effectLst/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en-US" sz="2000" kern="100" dirty="0">
                <a:effectLst/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围绕“自主无人系统协同控制问题”，在</a:t>
            </a:r>
            <a:r>
              <a:rPr lang="zh-CN" altLang="en-US" sz="2000" kern="100" dirty="0">
                <a:solidFill>
                  <a:srgbClr val="FFFF00"/>
                </a:solidFill>
                <a:effectLst/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智能体自主决策</a:t>
            </a:r>
            <a:r>
              <a:rPr lang="zh-CN" altLang="en-US" sz="2000" kern="100" dirty="0">
                <a:effectLst/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关键核心技术攻坚过程中积累科技成果的同时；开发了</a:t>
            </a:r>
            <a:r>
              <a:rPr lang="zh-CN" altLang="en-US" sz="2000" kern="100" dirty="0">
                <a:solidFill>
                  <a:srgbClr val="FFFF00"/>
                </a:solidFill>
                <a:effectLst/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自主移动机器人（</a:t>
            </a:r>
            <a:r>
              <a:rPr lang="en-US" altLang="zh-CN" sz="2000" kern="100" dirty="0">
                <a:solidFill>
                  <a:srgbClr val="FFFF00"/>
                </a:solidFill>
                <a:effectLst/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AMR</a:t>
            </a:r>
            <a:r>
              <a:rPr lang="zh-CN" altLang="en-US" sz="2000" kern="100" dirty="0">
                <a:solidFill>
                  <a:srgbClr val="FFFF00"/>
                </a:solidFill>
                <a:effectLst/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）集群系统</a:t>
            </a:r>
            <a:r>
              <a:rPr lang="zh-CN" altLang="en-US" sz="2000" kern="100" dirty="0">
                <a:effectLst/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kern="100" dirty="0">
              <a:effectLst/>
              <a:latin typeface="+mn-lt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FDBA3F8D-6D5F-4214-9E10-BDAA10EB2804}"/>
              </a:ext>
            </a:extLst>
          </p:cNvPr>
          <p:cNvGrpSpPr/>
          <p:nvPr/>
        </p:nvGrpSpPr>
        <p:grpSpPr>
          <a:xfrm>
            <a:off x="2535634" y="3317800"/>
            <a:ext cx="5040560" cy="2376264"/>
            <a:chOff x="2699792" y="3265172"/>
            <a:chExt cx="5040560" cy="2376264"/>
          </a:xfrm>
        </p:grpSpPr>
        <p:sp>
          <p:nvSpPr>
            <p:cNvPr id="11" name="圆角矩形 10"/>
            <p:cNvSpPr/>
            <p:nvPr/>
          </p:nvSpPr>
          <p:spPr>
            <a:xfrm>
              <a:off x="2699792" y="3265172"/>
              <a:ext cx="5040560" cy="2376264"/>
            </a:xfrm>
            <a:prstGeom prst="roundRect">
              <a:avLst/>
            </a:prstGeom>
            <a:solidFill>
              <a:schemeClr val="tx1"/>
            </a:solidFill>
          </p:spPr>
          <p:style>
            <a:lnRef idx="2">
              <a:schemeClr val="accent4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2511" tIns="242511" rIns="242511" bIns="242511" numCol="1" spcCol="1270" anchor="t" anchorCtr="0">
              <a:noAutofit/>
            </a:bodyPr>
            <a:lstStyle/>
            <a:p>
              <a:pPr lvl="0" algn="ct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zh-CN" sz="2000" b="1" dirty="0"/>
            </a:p>
            <a:p>
              <a:pPr lvl="0" algn="ct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zh-CN" sz="2000" b="1" kern="1200" dirty="0"/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6736727" y="3564352"/>
              <a:ext cx="787601" cy="1851709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4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5473" tIns="175473" rIns="175473" bIns="175473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400" b="1" kern="1200" dirty="0"/>
                <a:t>基于算法博弈论的智能决策方法</a:t>
              </a:r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2855567" y="3564352"/>
              <a:ext cx="1005406" cy="776265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4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5473" tIns="175473" rIns="175473" bIns="175473" numCol="1" spcCol="1270" anchor="ctr" anchorCtr="0">
              <a:noAutofit/>
            </a:bodyPr>
            <a:lstStyle/>
            <a:p>
              <a:pPr algn="ctr" defTabSz="9779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1400" b="1" dirty="0"/>
                <a:t>自主编队控制</a:t>
              </a:r>
              <a:endParaRPr lang="zh-CN" altLang="en-US" sz="1400" b="1" kern="1200" dirty="0"/>
            </a:p>
          </p:txBody>
        </p:sp>
        <p:sp>
          <p:nvSpPr>
            <p:cNvPr id="22" name="圆角矩形 21"/>
            <p:cNvSpPr/>
            <p:nvPr/>
          </p:nvSpPr>
          <p:spPr>
            <a:xfrm>
              <a:off x="2843808" y="4639796"/>
              <a:ext cx="1005406" cy="776265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4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5473" tIns="175473" rIns="175473" bIns="175473" numCol="1" spcCol="1270" anchor="ctr" anchorCtr="0">
              <a:noAutofit/>
            </a:bodyPr>
            <a:lstStyle/>
            <a:p>
              <a:pPr algn="ctr" defTabSz="9779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1400" b="1" dirty="0"/>
                <a:t>智能集群控制</a:t>
              </a:r>
              <a:endParaRPr lang="zh-CN" altLang="en-US" sz="1400" b="1" kern="1200" dirty="0"/>
            </a:p>
          </p:txBody>
        </p:sp>
      </p:grp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0288137-C8B7-4E74-BD36-F5386C5253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75018" y="3470056"/>
            <a:ext cx="2511224" cy="2060243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0C81645B-DBFE-44DC-AEF7-2C3CEF203EAB}"/>
              </a:ext>
            </a:extLst>
          </p:cNvPr>
          <p:cNvSpPr/>
          <p:nvPr/>
        </p:nvSpPr>
        <p:spPr>
          <a:xfrm>
            <a:off x="7432178" y="3807679"/>
            <a:ext cx="1483400" cy="138499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altLang="zh-CN" sz="1400" b="1" dirty="0">
                <a:solidFill>
                  <a:schemeClr val="bg2"/>
                </a:solidFill>
                <a:latin typeface="仿宋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1400" b="1" dirty="0">
                <a:solidFill>
                  <a:schemeClr val="bg2"/>
                </a:solidFill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区</a:t>
            </a:r>
            <a:r>
              <a:rPr lang="en-US" altLang="zh-CN" sz="1400" b="1" dirty="0">
                <a:solidFill>
                  <a:schemeClr val="bg2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SCI</a:t>
            </a:r>
            <a:r>
              <a:rPr lang="zh-CN" altLang="en-US" sz="1400" b="1" dirty="0">
                <a:solidFill>
                  <a:schemeClr val="bg2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期刊</a:t>
            </a:r>
            <a:r>
              <a:rPr lang="en-US" altLang="zh-CN" sz="1400" b="1" dirty="0">
                <a:solidFill>
                  <a:schemeClr val="bg2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-</a:t>
            </a:r>
            <a:r>
              <a:rPr lang="zh-CN" altLang="en-US" sz="1400" b="1" dirty="0">
                <a:solidFill>
                  <a:schemeClr val="bg2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“中国科技期刊卓越行动计划世界一流重点建设期刊”</a:t>
            </a:r>
            <a:endParaRPr lang="en-US" altLang="zh-CN" sz="1400" b="1" dirty="0">
              <a:solidFill>
                <a:schemeClr val="bg2"/>
              </a:solidFill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sz="1400" b="1" dirty="0">
                <a:solidFill>
                  <a:schemeClr val="bg2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IEEE/CAA JAS</a:t>
            </a:r>
            <a:endParaRPr lang="zh-CN" altLang="en-US" sz="1400" b="1" dirty="0">
              <a:solidFill>
                <a:schemeClr val="bg2"/>
              </a:solidFill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73D7157D-B0D1-4F92-B593-917F180DC8E8}"/>
              </a:ext>
            </a:extLst>
          </p:cNvPr>
          <p:cNvSpPr/>
          <p:nvPr/>
        </p:nvSpPr>
        <p:spPr>
          <a:xfrm>
            <a:off x="971600" y="3743502"/>
            <a:ext cx="1468246" cy="52322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altLang="zh-CN" sz="1400" b="1" dirty="0">
                <a:solidFill>
                  <a:schemeClr val="bg2"/>
                </a:solidFill>
                <a:latin typeface="仿宋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1400" b="1" dirty="0">
                <a:solidFill>
                  <a:schemeClr val="bg2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区</a:t>
            </a:r>
            <a:r>
              <a:rPr lang="en-US" altLang="zh-CN" sz="1400" b="1" dirty="0">
                <a:solidFill>
                  <a:schemeClr val="bg2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Top SCI</a:t>
            </a:r>
            <a:r>
              <a:rPr lang="zh-CN" altLang="zh-CN" sz="1400" b="1" dirty="0">
                <a:solidFill>
                  <a:schemeClr val="bg2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期刊</a:t>
            </a:r>
            <a:endParaRPr lang="en-US" altLang="zh-CN" sz="1400" b="1" dirty="0">
              <a:solidFill>
                <a:schemeClr val="bg2"/>
              </a:solidFill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sz="1400" b="1" dirty="0">
                <a:solidFill>
                  <a:schemeClr val="bg2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IEEE TNNLS</a:t>
            </a:r>
            <a:endParaRPr lang="zh-CN" altLang="en-US" sz="14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430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>
            <a:extLst>
              <a:ext uri="{FF2B5EF4-FFF2-40B4-BE49-F238E27FC236}">
                <a16:creationId xmlns:a16="http://schemas.microsoft.com/office/drawing/2014/main" xmlns="" id="{B8EBE6AB-186A-45E1-BBA3-E092260E46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760" y="2743200"/>
            <a:ext cx="5040064" cy="685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u"/>
              <a:defRPr kumimoji="1"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t"/>
              <a:defRPr kumimoji="1"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•"/>
              <a:defRPr kumimoji="1"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kumimoji="1"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kumimoji="1"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kumimoji="1"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kumimoji="1"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kumimoji="1"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kumimoji="0" lang="zh-CN" altLang="en-US" sz="5400" kern="0" dirty="0">
                <a:solidFill>
                  <a:srgbClr val="FFCC00"/>
                </a:solidFill>
                <a:effectLst/>
                <a:ea typeface="黑体" pitchFamily="2" charset="-122"/>
              </a:rPr>
              <a:t>感谢各位专家！</a:t>
            </a:r>
          </a:p>
        </p:txBody>
      </p:sp>
    </p:spTree>
    <p:extLst>
      <p:ext uri="{BB962C8B-B14F-4D97-AF65-F5344CB8AC3E}">
        <p14:creationId xmlns:p14="http://schemas.microsoft.com/office/powerpoint/2010/main" val="966903772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1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1223</TotalTime>
  <Words>613</Words>
  <Application>Microsoft Office PowerPoint</Application>
  <PresentationFormat>全屏显示(4:3)</PresentationFormat>
  <Paragraphs>115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9" baseType="lpstr">
      <vt:lpstr>等线</vt:lpstr>
      <vt:lpstr>仿宋</vt:lpstr>
      <vt:lpstr>仿宋_GB2312</vt:lpstr>
      <vt:lpstr>黑体</vt:lpstr>
      <vt:lpstr>华文宋体</vt:lpstr>
      <vt:lpstr>楷体</vt:lpstr>
      <vt:lpstr>宋体</vt:lpstr>
      <vt:lpstr>Arial</vt:lpstr>
      <vt:lpstr>Calibri</vt:lpstr>
      <vt:lpstr>Symbol</vt:lpstr>
      <vt:lpstr>Times New Roman</vt:lpstr>
      <vt:lpstr>Wingdings</vt:lpstr>
      <vt:lpstr>1</vt:lpstr>
      <vt:lpstr>自动化学院 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doem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北京工业大学</dc:title>
  <dc:creator>nsfc</dc:creator>
  <cp:lastModifiedBy>陈晓华</cp:lastModifiedBy>
  <cp:revision>92</cp:revision>
  <dcterms:created xsi:type="dcterms:W3CDTF">2006-07-18T00:09:42Z</dcterms:created>
  <dcterms:modified xsi:type="dcterms:W3CDTF">2021-06-29T01:49:41Z</dcterms:modified>
</cp:coreProperties>
</file>